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4" r:id="rId2"/>
    <p:sldId id="265" r:id="rId3"/>
    <p:sldId id="271" r:id="rId4"/>
    <p:sldId id="273" r:id="rId5"/>
    <p:sldId id="275" r:id="rId6"/>
    <p:sldId id="276" r:id="rId7"/>
    <p:sldId id="287" r:id="rId8"/>
    <p:sldId id="294" r:id="rId9"/>
    <p:sldId id="295" r:id="rId10"/>
    <p:sldId id="263" r:id="rId11"/>
    <p:sldId id="293" r:id="rId12"/>
    <p:sldId id="266" r:id="rId13"/>
    <p:sldId id="278" r:id="rId14"/>
    <p:sldId id="303" r:id="rId15"/>
    <p:sldId id="280" r:id="rId16"/>
    <p:sldId id="296" r:id="rId17"/>
    <p:sldId id="292" r:id="rId18"/>
    <p:sldId id="298" r:id="rId19"/>
    <p:sldId id="297" r:id="rId20"/>
    <p:sldId id="299" r:id="rId21"/>
    <p:sldId id="279" r:id="rId22"/>
    <p:sldId id="284" r:id="rId23"/>
    <p:sldId id="282" r:id="rId24"/>
    <p:sldId id="302" r:id="rId25"/>
    <p:sldId id="301" r:id="rId26"/>
    <p:sldId id="300" r:id="rId27"/>
    <p:sldId id="307" r:id="rId28"/>
    <p:sldId id="305" r:id="rId29"/>
    <p:sldId id="304" r:id="rId30"/>
    <p:sldId id="306"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27" autoAdjust="0"/>
    <p:restoredTop sz="74194" autoAdjust="0"/>
  </p:normalViewPr>
  <p:slideViewPr>
    <p:cSldViewPr snapToGrid="0">
      <p:cViewPr varScale="1">
        <p:scale>
          <a:sx n="58" d="100"/>
          <a:sy n="58" d="100"/>
        </p:scale>
        <p:origin x="12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54A88-85EF-4078-ABA4-435D53E0BDA9}" type="datetimeFigureOut">
              <a:rPr lang="it-IT" smtClean="0"/>
              <a:t>15/12/2024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28880-6FF7-409D-B506-8678920419D8}" type="slidenum">
              <a:rPr lang="it-IT" smtClean="0"/>
              <a:t>‹N›</a:t>
            </a:fld>
            <a:endParaRPr lang="it-IT"/>
          </a:p>
        </p:txBody>
      </p:sp>
    </p:spTree>
    <p:extLst>
      <p:ext uri="{BB962C8B-B14F-4D97-AF65-F5344CB8AC3E}">
        <p14:creationId xmlns:p14="http://schemas.microsoft.com/office/powerpoint/2010/main" val="35254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a:t>
            </a:fld>
            <a:endParaRPr lang="it-IT"/>
          </a:p>
        </p:txBody>
      </p:sp>
    </p:spTree>
    <p:extLst>
      <p:ext uri="{BB962C8B-B14F-4D97-AF65-F5344CB8AC3E}">
        <p14:creationId xmlns:p14="http://schemas.microsoft.com/office/powerpoint/2010/main" val="1948033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4A28880-6FF7-409D-B506-8678920419D8}" type="slidenum">
              <a:rPr lang="it-IT" smtClean="0"/>
              <a:t>10</a:t>
            </a:fld>
            <a:endParaRPr lang="it-IT"/>
          </a:p>
        </p:txBody>
      </p:sp>
    </p:spTree>
    <p:extLst>
      <p:ext uri="{BB962C8B-B14F-4D97-AF65-F5344CB8AC3E}">
        <p14:creationId xmlns:p14="http://schemas.microsoft.com/office/powerpoint/2010/main" val="26054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11</a:t>
            </a:fld>
            <a:endParaRPr lang="it-IT"/>
          </a:p>
        </p:txBody>
      </p:sp>
    </p:spTree>
    <p:extLst>
      <p:ext uri="{BB962C8B-B14F-4D97-AF65-F5344CB8AC3E}">
        <p14:creationId xmlns:p14="http://schemas.microsoft.com/office/powerpoint/2010/main" val="425805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12</a:t>
            </a:fld>
            <a:endParaRPr lang="it-IT"/>
          </a:p>
        </p:txBody>
      </p:sp>
    </p:spTree>
    <p:extLst>
      <p:ext uri="{BB962C8B-B14F-4D97-AF65-F5344CB8AC3E}">
        <p14:creationId xmlns:p14="http://schemas.microsoft.com/office/powerpoint/2010/main" val="1331233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13</a:t>
            </a:fld>
            <a:endParaRPr lang="it-IT"/>
          </a:p>
        </p:txBody>
      </p:sp>
    </p:spTree>
    <p:extLst>
      <p:ext uri="{BB962C8B-B14F-4D97-AF65-F5344CB8AC3E}">
        <p14:creationId xmlns:p14="http://schemas.microsoft.com/office/powerpoint/2010/main" val="42831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14</a:t>
            </a:fld>
            <a:endParaRPr lang="it-IT"/>
          </a:p>
        </p:txBody>
      </p:sp>
    </p:spTree>
    <p:extLst>
      <p:ext uri="{BB962C8B-B14F-4D97-AF65-F5344CB8AC3E}">
        <p14:creationId xmlns:p14="http://schemas.microsoft.com/office/powerpoint/2010/main" val="880887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15</a:t>
            </a:fld>
            <a:endParaRPr lang="it-IT"/>
          </a:p>
        </p:txBody>
      </p:sp>
    </p:spTree>
    <p:extLst>
      <p:ext uri="{BB962C8B-B14F-4D97-AF65-F5344CB8AC3E}">
        <p14:creationId xmlns:p14="http://schemas.microsoft.com/office/powerpoint/2010/main" val="359503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16</a:t>
            </a:fld>
            <a:endParaRPr lang="it-IT"/>
          </a:p>
        </p:txBody>
      </p:sp>
    </p:spTree>
    <p:extLst>
      <p:ext uri="{BB962C8B-B14F-4D97-AF65-F5344CB8AC3E}">
        <p14:creationId xmlns:p14="http://schemas.microsoft.com/office/powerpoint/2010/main" val="3881654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17</a:t>
            </a:fld>
            <a:endParaRPr lang="it-IT"/>
          </a:p>
        </p:txBody>
      </p:sp>
    </p:spTree>
    <p:extLst>
      <p:ext uri="{BB962C8B-B14F-4D97-AF65-F5344CB8AC3E}">
        <p14:creationId xmlns:p14="http://schemas.microsoft.com/office/powerpoint/2010/main" val="380358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L’ultimo algoritmo considerato è stato Il Random </a:t>
            </a:r>
            <a:r>
              <a:rPr lang="it-IT" dirty="0" err="1"/>
              <a:t>Forest</a:t>
            </a:r>
            <a:r>
              <a:rPr lang="it-IT" dirty="0"/>
              <a:t> con </a:t>
            </a:r>
            <a:r>
              <a:rPr lang="it-IT" dirty="0" err="1"/>
              <a:t>numeor</a:t>
            </a:r>
            <a:r>
              <a:rPr lang="it-IT" dirty="0"/>
              <a:t> di estimatori e max dipendenza. Per tutte e tre si è proceduto all’</a:t>
            </a:r>
            <a:r>
              <a:rPr lang="it-IT" dirty="0" err="1"/>
              <a:t>ottimizazione</a:t>
            </a:r>
            <a:r>
              <a:rPr lang="it-IT" dirty="0"/>
              <a:t> dei </a:t>
            </a:r>
            <a:r>
              <a:rPr lang="it-IT" dirty="0" err="1"/>
              <a:t>paramtri</a:t>
            </a:r>
            <a:r>
              <a:rPr lang="it-IT" dirty="0"/>
              <a:t> tramite </a:t>
            </a:r>
            <a:r>
              <a:rPr lang="it-IT" dirty="0" err="1"/>
              <a:t>GridSearch</a:t>
            </a:r>
            <a:r>
              <a:rPr lang="it-IT" dirty="0"/>
              <a:t>  ottenendo i valori visibili in tabella.</a:t>
            </a:r>
          </a:p>
        </p:txBody>
      </p:sp>
      <p:sp>
        <p:nvSpPr>
          <p:cNvPr id="4" name="Segnaposto numero diapositiva 3"/>
          <p:cNvSpPr>
            <a:spLocks noGrp="1"/>
          </p:cNvSpPr>
          <p:nvPr>
            <p:ph type="sldNum" sz="quarter" idx="5"/>
          </p:nvPr>
        </p:nvSpPr>
        <p:spPr/>
        <p:txBody>
          <a:bodyPr/>
          <a:lstStyle/>
          <a:p>
            <a:fld id="{B4A28880-6FF7-409D-B506-8678920419D8}" type="slidenum">
              <a:rPr lang="it-IT" smtClean="0"/>
              <a:t>18</a:t>
            </a:fld>
            <a:endParaRPr lang="it-IT"/>
          </a:p>
        </p:txBody>
      </p:sp>
    </p:spTree>
    <p:extLst>
      <p:ext uri="{BB962C8B-B14F-4D97-AF65-F5344CB8AC3E}">
        <p14:creationId xmlns:p14="http://schemas.microsoft.com/office/powerpoint/2010/main" val="215374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19</a:t>
            </a:fld>
            <a:endParaRPr lang="it-IT"/>
          </a:p>
        </p:txBody>
      </p:sp>
    </p:spTree>
    <p:extLst>
      <p:ext uri="{BB962C8B-B14F-4D97-AF65-F5344CB8AC3E}">
        <p14:creationId xmlns:p14="http://schemas.microsoft.com/office/powerpoint/2010/main" val="314267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4A28880-6FF7-409D-B506-8678920419D8}" type="slidenum">
              <a:rPr lang="it-IT" smtClean="0"/>
              <a:t>2</a:t>
            </a:fld>
            <a:endParaRPr lang="it-IT"/>
          </a:p>
        </p:txBody>
      </p:sp>
    </p:spTree>
    <p:extLst>
      <p:ext uri="{BB962C8B-B14F-4D97-AF65-F5344CB8AC3E}">
        <p14:creationId xmlns:p14="http://schemas.microsoft.com/office/powerpoint/2010/main" val="4285712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20</a:t>
            </a:fld>
            <a:endParaRPr lang="it-IT"/>
          </a:p>
        </p:txBody>
      </p:sp>
    </p:spTree>
    <p:extLst>
      <p:ext uri="{BB962C8B-B14F-4D97-AF65-F5344CB8AC3E}">
        <p14:creationId xmlns:p14="http://schemas.microsoft.com/office/powerpoint/2010/main" val="2368207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21</a:t>
            </a:fld>
            <a:endParaRPr lang="it-IT"/>
          </a:p>
        </p:txBody>
      </p:sp>
    </p:spTree>
    <p:extLst>
      <p:ext uri="{BB962C8B-B14F-4D97-AF65-F5344CB8AC3E}">
        <p14:creationId xmlns:p14="http://schemas.microsoft.com/office/powerpoint/2010/main" val="1238356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23</a:t>
            </a:fld>
            <a:endParaRPr lang="it-IT"/>
          </a:p>
        </p:txBody>
      </p:sp>
    </p:spTree>
    <p:extLst>
      <p:ext uri="{BB962C8B-B14F-4D97-AF65-F5344CB8AC3E}">
        <p14:creationId xmlns:p14="http://schemas.microsoft.com/office/powerpoint/2010/main" val="4012531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u="sng" dirty="0"/>
              <a:t>Video dimostrativo risultati mostrato anche per il Progetto RASTA da cui è possibile osservare i risultati ottenuti, a partite dalla raccolta dei valori RSSI per la creazione del dataset , alla predizione della posizione attraverso l’algoritmo RF che poi viene utilizzata  per aggiornare la fotocamera del dispositivo utente in modo da visualizzare l’oggetto nel browser.</a:t>
            </a:r>
          </a:p>
        </p:txBody>
      </p:sp>
      <p:sp>
        <p:nvSpPr>
          <p:cNvPr id="4" name="Segnaposto numero diapositiva 3"/>
          <p:cNvSpPr>
            <a:spLocks noGrp="1"/>
          </p:cNvSpPr>
          <p:nvPr>
            <p:ph type="sldNum" sz="quarter" idx="5"/>
          </p:nvPr>
        </p:nvSpPr>
        <p:spPr/>
        <p:txBody>
          <a:bodyPr/>
          <a:lstStyle/>
          <a:p>
            <a:fld id="{B4A28880-6FF7-409D-B506-8678920419D8}" type="slidenum">
              <a:rPr lang="it-IT" smtClean="0"/>
              <a:t>24</a:t>
            </a:fld>
            <a:endParaRPr lang="it-IT"/>
          </a:p>
        </p:txBody>
      </p:sp>
    </p:spTree>
    <p:extLst>
      <p:ext uri="{BB962C8B-B14F-4D97-AF65-F5344CB8AC3E}">
        <p14:creationId xmlns:p14="http://schemas.microsoft.com/office/powerpoint/2010/main" val="1432356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BCD4E-28EE-FAE5-F025-E08D3A1F702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1DA6F4-1777-9ECB-6245-7ABDA436603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D6D7C5-4CAB-7042-B1E7-082D74D6D038}"/>
              </a:ext>
            </a:extLst>
          </p:cNvPr>
          <p:cNvSpPr>
            <a:spLocks noGrp="1"/>
          </p:cNvSpPr>
          <p:nvPr>
            <p:ph type="body" idx="1"/>
          </p:nvPr>
        </p:nvSpPr>
        <p:spPr/>
        <p:txBody>
          <a:bodyPr/>
          <a:lstStyle/>
          <a:p>
            <a:r>
              <a:rPr lang="it-IT" dirty="0"/>
              <a:t>A sx sono visibili i diversi software utilizzati per il Modulo AR che </a:t>
            </a:r>
            <a:r>
              <a:rPr lang="it-IT" dirty="0" err="1"/>
              <a:t>permottono</a:t>
            </a:r>
            <a:r>
              <a:rPr lang="it-IT" dirty="0"/>
              <a:t>  l’integrazione con il sistema di Posizionamento.</a:t>
            </a:r>
          </a:p>
          <a:p>
            <a:r>
              <a:rPr lang="it-IT" sz="1800" kern="100" dirty="0">
                <a:effectLst/>
                <a:latin typeface="Aptos" panose="020B0004020202020204" pitchFamily="34" charset="0"/>
                <a:ea typeface="Aptos" panose="020B0004020202020204" pitchFamily="34" charset="0"/>
                <a:cs typeface="Times New Roman" panose="02020603050405020304" pitchFamily="18" charset="0"/>
              </a:rPr>
              <a:t>A dx è visibile invece il funzionamento del modulo AR.</a:t>
            </a:r>
          </a:p>
          <a:p>
            <a:endParaRPr lang="it-IT" dirty="0"/>
          </a:p>
          <a:p>
            <a:r>
              <a:rPr lang="it-IT" dirty="0"/>
              <a:t>Si va ora a descrivere l’interazione dell’utente con il sistema.</a:t>
            </a:r>
          </a:p>
        </p:txBody>
      </p:sp>
      <p:sp>
        <p:nvSpPr>
          <p:cNvPr id="4" name="Segnaposto numero diapositiva 3">
            <a:extLst>
              <a:ext uri="{FF2B5EF4-FFF2-40B4-BE49-F238E27FC236}">
                <a16:creationId xmlns:a16="http://schemas.microsoft.com/office/drawing/2014/main" id="{73624717-F8B7-F3BD-1403-500E8BCDE918}"/>
              </a:ext>
            </a:extLst>
          </p:cNvPr>
          <p:cNvSpPr>
            <a:spLocks noGrp="1"/>
          </p:cNvSpPr>
          <p:nvPr>
            <p:ph type="sldNum" sz="quarter" idx="5"/>
          </p:nvPr>
        </p:nvSpPr>
        <p:spPr/>
        <p:txBody>
          <a:bodyPr/>
          <a:lstStyle/>
          <a:p>
            <a:fld id="{B4A28880-6FF7-409D-B506-8678920419D8}" type="slidenum">
              <a:rPr lang="it-IT" smtClean="0"/>
              <a:t>29</a:t>
            </a:fld>
            <a:endParaRPr lang="it-IT"/>
          </a:p>
        </p:txBody>
      </p:sp>
    </p:spTree>
    <p:extLst>
      <p:ext uri="{BB962C8B-B14F-4D97-AF65-F5344CB8AC3E}">
        <p14:creationId xmlns:p14="http://schemas.microsoft.com/office/powerpoint/2010/main" val="400335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a:effectLst/>
                <a:latin typeface="Times New Roman" panose="02020603050405020304" pitchFamily="18" charset="0"/>
                <a:ea typeface="Aptos" panose="020B0004020202020204" pitchFamily="34" charset="0"/>
                <a:cs typeface="Times New Roman" panose="02020603050405020304" pitchFamily="18" charset="0"/>
              </a:rPr>
              <a:t>Esistono diversi tipi di realtà aumentata come AR basata su marker e senza marker. In questo caso si è deciso di usare quest’ultima ed in particolare quella basata sulla posizione.</a:t>
            </a:r>
            <a:endParaRPr lang="it-IT"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3</a:t>
            </a:fld>
            <a:endParaRPr lang="it-IT"/>
          </a:p>
        </p:txBody>
      </p:sp>
    </p:spTree>
    <p:extLst>
      <p:ext uri="{BB962C8B-B14F-4D97-AF65-F5344CB8AC3E}">
        <p14:creationId xmlns:p14="http://schemas.microsoft.com/office/powerpoint/2010/main" val="162227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4A28880-6FF7-409D-B506-8678920419D8}" type="slidenum">
              <a:rPr lang="it-IT" smtClean="0"/>
              <a:t>4</a:t>
            </a:fld>
            <a:endParaRPr lang="it-IT"/>
          </a:p>
        </p:txBody>
      </p:sp>
    </p:spTree>
    <p:extLst>
      <p:ext uri="{BB962C8B-B14F-4D97-AF65-F5344CB8AC3E}">
        <p14:creationId xmlns:p14="http://schemas.microsoft.com/office/powerpoint/2010/main" val="275722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5</a:t>
            </a:fld>
            <a:endParaRPr lang="it-IT"/>
          </a:p>
        </p:txBody>
      </p:sp>
    </p:spTree>
    <p:extLst>
      <p:ext uri="{BB962C8B-B14F-4D97-AF65-F5344CB8AC3E}">
        <p14:creationId xmlns:p14="http://schemas.microsoft.com/office/powerpoint/2010/main" val="38422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6</a:t>
            </a:fld>
            <a:endParaRPr lang="it-IT"/>
          </a:p>
        </p:txBody>
      </p:sp>
    </p:spTree>
    <p:extLst>
      <p:ext uri="{BB962C8B-B14F-4D97-AF65-F5344CB8AC3E}">
        <p14:creationId xmlns:p14="http://schemas.microsoft.com/office/powerpoint/2010/main" val="352235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7</a:t>
            </a:fld>
            <a:endParaRPr lang="it-IT"/>
          </a:p>
        </p:txBody>
      </p:sp>
    </p:spTree>
    <p:extLst>
      <p:ext uri="{BB962C8B-B14F-4D97-AF65-F5344CB8AC3E}">
        <p14:creationId xmlns:p14="http://schemas.microsoft.com/office/powerpoint/2010/main" val="1354623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4A28880-6FF7-409D-B506-8678920419D8}" type="slidenum">
              <a:rPr lang="it-IT" smtClean="0"/>
              <a:t>8</a:t>
            </a:fld>
            <a:endParaRPr lang="it-IT"/>
          </a:p>
        </p:txBody>
      </p:sp>
    </p:spTree>
    <p:extLst>
      <p:ext uri="{BB962C8B-B14F-4D97-AF65-F5344CB8AC3E}">
        <p14:creationId xmlns:p14="http://schemas.microsoft.com/office/powerpoint/2010/main" val="81857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4A28880-6FF7-409D-B506-8678920419D8}" type="slidenum">
              <a:rPr lang="it-IT" smtClean="0"/>
              <a:t>9</a:t>
            </a:fld>
            <a:endParaRPr lang="it-IT"/>
          </a:p>
        </p:txBody>
      </p:sp>
    </p:spTree>
    <p:extLst>
      <p:ext uri="{BB962C8B-B14F-4D97-AF65-F5344CB8AC3E}">
        <p14:creationId xmlns:p14="http://schemas.microsoft.com/office/powerpoint/2010/main" val="210432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19E63E-B8B3-2D8B-C3F8-AB13B6DEEB6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52A19C4-B69B-4F70-1E7F-369FD9BBB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F0C13BD-29DC-674B-57E0-3D2300345B9E}"/>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76DB2D89-A4E0-C564-4FB5-109AB58380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9587FB6-F760-F43E-2780-D3D5DC68DC53}"/>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51236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B92BF-4CF6-16D6-1404-2024307AA9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53C5F12-06DD-6304-34CB-CC07EDCE291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5B4B2E1-DCAC-4950-1924-77A2940318A7}"/>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D3C3900E-440D-3287-9015-FB737D66348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E6F607-64C8-9E93-AE85-3F545EBBF2AE}"/>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229007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524F053-C936-FCDA-88DE-366DD2E911C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B3BB5F3-839C-DA83-5025-D4B6899DBE3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A098E2-47B3-C83E-C0F0-B4C250D98F6B}"/>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D0AB4832-AF58-46A1-AD26-E8EF304B95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DD8D6D-42C8-8960-EA9E-8DE6A3A5E18C}"/>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219914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3A44AF-D37B-E343-E12B-10ED8F5CA2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C0F3A3A-DB43-5640-BF91-56D68FA865A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0069A3C-4490-7103-A666-07C0D8F6FC6F}"/>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D36E91F7-1A45-EEB0-EC61-6F00D3281D6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669575-57C1-75C1-19A8-D3CB6A6CD307}"/>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128553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6E7E34-C692-D503-F41D-EE6BCE7F600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759AFF1-19E5-18EE-364C-DC63C94C82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1AE9DD-47F0-1376-648D-CD209E2F7907}"/>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FCCE3369-61DC-F19F-51DA-FF733A168F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52830ED-CBFA-E92A-4482-1A30136D6AE9}"/>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1970349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0BFC60-58DB-18CE-4642-520D8BF753A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4AEB44-78C3-CAC3-5CA0-4FFFBA25D9F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4617C51-F581-3ABC-6747-0064EBD184D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B19132D-EA49-8629-9674-5577FC2E77D6}"/>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6" name="Segnaposto piè di pagina 5">
            <a:extLst>
              <a:ext uri="{FF2B5EF4-FFF2-40B4-BE49-F238E27FC236}">
                <a16:creationId xmlns:a16="http://schemas.microsoft.com/office/drawing/2014/main" id="{D1F4CA79-479F-196F-FB70-1DD8B397362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1C9D00-7698-878F-EA41-46C3ED2FBD26}"/>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110076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55D966-06AC-C5EC-8C8C-22C49732D32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F8F8D53-CF39-DC15-A954-D8E945AC4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43886D2-8DE9-B84A-B365-3C9AD2C5CE8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D8C3D21-FFC5-53F5-E452-60D14B8FB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3A29AEB-E101-DC39-1655-13254A7E161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330F05-79F8-ACAC-A994-3CBCACAE18CA}"/>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8" name="Segnaposto piè di pagina 7">
            <a:extLst>
              <a:ext uri="{FF2B5EF4-FFF2-40B4-BE49-F238E27FC236}">
                <a16:creationId xmlns:a16="http://schemas.microsoft.com/office/drawing/2014/main" id="{337CC7B9-9211-EFBF-0442-72E5236DD65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729191A-81A3-43C6-B43D-105704456236}"/>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426553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4DFC89-ABFC-561A-765C-839033CF822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B26A81E-EDF7-96CB-D41D-AF0A19BA03CB}"/>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4" name="Segnaposto piè di pagina 3">
            <a:extLst>
              <a:ext uri="{FF2B5EF4-FFF2-40B4-BE49-F238E27FC236}">
                <a16:creationId xmlns:a16="http://schemas.microsoft.com/office/drawing/2014/main" id="{9F68512E-789C-7120-9B71-4B820B5435C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E944EAC-BD92-6D42-F67B-4D3A3F077DC6}"/>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325786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9F8B42F-F09E-7795-6B58-AF6880C1C42E}"/>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3" name="Segnaposto piè di pagina 2">
            <a:extLst>
              <a:ext uri="{FF2B5EF4-FFF2-40B4-BE49-F238E27FC236}">
                <a16:creationId xmlns:a16="http://schemas.microsoft.com/office/drawing/2014/main" id="{541E0A6A-357B-BA71-DA76-BC6953841A6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E16372-F363-69FA-361D-C1AC416956F2}"/>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96734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D809F3-F521-AD5F-94D1-30C74949908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CA55740-C5C6-4E0F-CEBE-7967CACAF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0682117-72C7-2F2C-2D1A-A87D80674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DDE19D5-C786-E20C-966A-C43A04731A39}"/>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6" name="Segnaposto piè di pagina 5">
            <a:extLst>
              <a:ext uri="{FF2B5EF4-FFF2-40B4-BE49-F238E27FC236}">
                <a16:creationId xmlns:a16="http://schemas.microsoft.com/office/drawing/2014/main" id="{DA3682FE-E1BB-A9AE-1CEC-CA54E004DB5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0005EEE-ABFF-1970-FBD6-5B562F74ACA0}"/>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259073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E50AD6-9217-D0B3-0E42-B779308B2C9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A93B8FE-BDCD-F15D-803D-93C5094D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FB9609B-B85F-8EFB-4292-337A0EABE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93E0E58-DFBB-6DB7-5D6A-814A483DFE9C}"/>
              </a:ext>
            </a:extLst>
          </p:cNvPr>
          <p:cNvSpPr>
            <a:spLocks noGrp="1"/>
          </p:cNvSpPr>
          <p:nvPr>
            <p:ph type="dt" sz="half" idx="10"/>
          </p:nvPr>
        </p:nvSpPr>
        <p:spPr/>
        <p:txBody>
          <a:bodyPr/>
          <a:lstStyle/>
          <a:p>
            <a:fld id="{EFAA8AD4-FA20-4F3A-AF88-DDC9A8F30228}" type="datetimeFigureOut">
              <a:rPr lang="it-IT" smtClean="0"/>
              <a:t>15/12/2024</a:t>
            </a:fld>
            <a:endParaRPr lang="it-IT"/>
          </a:p>
        </p:txBody>
      </p:sp>
      <p:sp>
        <p:nvSpPr>
          <p:cNvPr id="6" name="Segnaposto piè di pagina 5">
            <a:extLst>
              <a:ext uri="{FF2B5EF4-FFF2-40B4-BE49-F238E27FC236}">
                <a16:creationId xmlns:a16="http://schemas.microsoft.com/office/drawing/2014/main" id="{CD262668-733D-9771-6344-0E3F158214A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E7B99EF-75C2-9205-9021-EC811BBDDF00}"/>
              </a:ext>
            </a:extLst>
          </p:cNvPr>
          <p:cNvSpPr>
            <a:spLocks noGrp="1"/>
          </p:cNvSpPr>
          <p:nvPr>
            <p:ph type="sldNum" sz="quarter" idx="12"/>
          </p:nvPr>
        </p:nvSpPr>
        <p:spPr/>
        <p:txBody>
          <a:bodyPr/>
          <a:lstStyle/>
          <a:p>
            <a:fld id="{F9B1E287-B9AA-419E-97E6-3A08333A4284}" type="slidenum">
              <a:rPr lang="it-IT" smtClean="0"/>
              <a:t>‹N›</a:t>
            </a:fld>
            <a:endParaRPr lang="it-IT"/>
          </a:p>
        </p:txBody>
      </p:sp>
    </p:spTree>
    <p:extLst>
      <p:ext uri="{BB962C8B-B14F-4D97-AF65-F5344CB8AC3E}">
        <p14:creationId xmlns:p14="http://schemas.microsoft.com/office/powerpoint/2010/main" val="182982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2712A7C-CB26-553A-EE70-013831B1B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942BC5E-B4E6-1A4B-1E90-93F09B90F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5CCD295-D809-0B71-C9D6-99E103C0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AA8AD4-FA20-4F3A-AF88-DDC9A8F30228}" type="datetimeFigureOut">
              <a:rPr lang="it-IT" smtClean="0"/>
              <a:t>15/12/2024</a:t>
            </a:fld>
            <a:endParaRPr lang="it-IT"/>
          </a:p>
        </p:txBody>
      </p:sp>
      <p:sp>
        <p:nvSpPr>
          <p:cNvPr id="5" name="Segnaposto piè di pagina 4">
            <a:extLst>
              <a:ext uri="{FF2B5EF4-FFF2-40B4-BE49-F238E27FC236}">
                <a16:creationId xmlns:a16="http://schemas.microsoft.com/office/drawing/2014/main" id="{24E4B570-49B2-DC82-C010-3F324F8DD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E1D67D1-7B34-04EB-E674-3A8E89551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B1E287-B9AA-419E-97E6-3A08333A4284}" type="slidenum">
              <a:rPr lang="it-IT" smtClean="0"/>
              <a:t>‹N›</a:t>
            </a:fld>
            <a:endParaRPr lang="it-IT"/>
          </a:p>
        </p:txBody>
      </p:sp>
    </p:spTree>
    <p:extLst>
      <p:ext uri="{BB962C8B-B14F-4D97-AF65-F5344CB8AC3E}">
        <p14:creationId xmlns:p14="http://schemas.microsoft.com/office/powerpoint/2010/main" val="1306360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 Id="rId5" Type="http://schemas.openxmlformats.org/officeDocument/2006/relationships/image" Target="../media/image30.emf"/><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0197D6-DED3-8A32-5E0A-DFC4DAA1D71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AC7F84F-C175-F398-B4A1-591315D0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9A858FB-C05B-C8DB-68A8-44275F7B1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5F379E1-54C9-4A64-BFD9-11D9C7D74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D996AB-5ED6-2D6E-A6B2-9803241D0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311DF01-2E96-6222-B8D9-CAA98DAD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CCC10528-642E-3BD0-8EDE-34E256B50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586901DB-07F5-7BBA-857A-53231CAA8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EA41DB5E-4AB8-464B-17DD-63DA63CD5593}"/>
              </a:ext>
            </a:extLst>
          </p:cNvPr>
          <p:cNvPicPr>
            <a:picLocks noChangeAspect="1"/>
          </p:cNvPicPr>
          <p:nvPr/>
        </p:nvPicPr>
        <p:blipFill>
          <a:blip r:embed="rId3" cstate="print">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75343" y="490513"/>
            <a:ext cx="2699596" cy="881578"/>
          </a:xfrm>
          <a:prstGeom prst="rect">
            <a:avLst/>
          </a:prstGeom>
        </p:spPr>
      </p:pic>
      <p:pic>
        <p:nvPicPr>
          <p:cNvPr id="3" name="Immagine 2">
            <a:extLst>
              <a:ext uri="{FF2B5EF4-FFF2-40B4-BE49-F238E27FC236}">
                <a16:creationId xmlns:a16="http://schemas.microsoft.com/office/drawing/2014/main" id="{D31244BA-5E52-230F-D4FB-1E8E5951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1101" y="644491"/>
            <a:ext cx="1683741" cy="556684"/>
          </a:xfrm>
          <a:prstGeom prst="rect">
            <a:avLst/>
          </a:prstGeom>
        </p:spPr>
      </p:pic>
      <p:sp>
        <p:nvSpPr>
          <p:cNvPr id="4" name="Rettangolo 3">
            <a:extLst>
              <a:ext uri="{FF2B5EF4-FFF2-40B4-BE49-F238E27FC236}">
                <a16:creationId xmlns:a16="http://schemas.microsoft.com/office/drawing/2014/main" id="{0F1AD448-6419-A9CD-52B0-5267B9A11781}"/>
              </a:ext>
            </a:extLst>
          </p:cNvPr>
          <p:cNvSpPr/>
          <p:nvPr/>
        </p:nvSpPr>
        <p:spPr>
          <a:xfrm>
            <a:off x="475343" y="5311524"/>
            <a:ext cx="2261937" cy="1372235"/>
          </a:xfrm>
          <a:prstGeom prst="rect">
            <a:avLst/>
          </a:prstGeom>
        </p:spPr>
        <p:txBody>
          <a:bodyPr wrap="square">
            <a:spAutoFit/>
          </a:bodyPr>
          <a:lstStyle/>
          <a:p>
            <a:pPr>
              <a:lnSpc>
                <a:spcPct val="150000"/>
              </a:lnSpc>
              <a:spcAft>
                <a:spcPts val="600"/>
              </a:spcAft>
            </a:pPr>
            <a:r>
              <a:rPr lang="it-IT" b="1" dirty="0">
                <a:solidFill>
                  <a:srgbClr val="000000"/>
                </a:solidFill>
                <a:latin typeface="Libre Baskerville"/>
                <a:ea typeface="Calibri" panose="020F0502020204030204" pitchFamily="34" charset="0"/>
                <a:cs typeface="Liberation Serif"/>
              </a:rPr>
              <a:t>Candidata</a:t>
            </a:r>
            <a:br>
              <a:rPr lang="it-IT" dirty="0">
                <a:solidFill>
                  <a:srgbClr val="000000"/>
                </a:solidFill>
                <a:latin typeface="Libre Baskerville"/>
                <a:ea typeface="Calibri" panose="020F0502020204030204" pitchFamily="34" charset="0"/>
                <a:cs typeface="Liberation Serif"/>
              </a:rPr>
            </a:br>
            <a:r>
              <a:rPr lang="it-IT" i="1" dirty="0">
                <a:solidFill>
                  <a:srgbClr val="000000"/>
                </a:solidFill>
                <a:latin typeface="Libre Baskerville"/>
                <a:ea typeface="Calibri" panose="020F0502020204030204" pitchFamily="34" charset="0"/>
                <a:cs typeface="Liberation Serif"/>
              </a:rPr>
              <a:t>Teresa Conte</a:t>
            </a:r>
          </a:p>
          <a:p>
            <a:pPr>
              <a:lnSpc>
                <a:spcPct val="150000"/>
              </a:lnSpc>
              <a:spcAft>
                <a:spcPts val="600"/>
              </a:spcAft>
            </a:pPr>
            <a:r>
              <a:rPr lang="it-IT" i="1" dirty="0" err="1">
                <a:solidFill>
                  <a:srgbClr val="000000"/>
                </a:solidFill>
                <a:latin typeface="Libre Baskerville"/>
                <a:ea typeface="Calibri" panose="020F0502020204030204" pitchFamily="34" charset="0"/>
                <a:cs typeface="Liberation Serif"/>
              </a:rPr>
              <a:t>Matr</a:t>
            </a:r>
            <a:r>
              <a:rPr lang="it-IT" i="1" dirty="0">
                <a:solidFill>
                  <a:srgbClr val="000000"/>
                </a:solidFill>
                <a:latin typeface="Libre Baskerville"/>
                <a:ea typeface="Calibri" panose="020F0502020204030204" pitchFamily="34" charset="0"/>
                <a:cs typeface="Liberation Serif"/>
              </a:rPr>
              <a:t>. A18/341</a:t>
            </a:r>
          </a:p>
        </p:txBody>
      </p:sp>
      <p:sp>
        <p:nvSpPr>
          <p:cNvPr id="5" name="Rettangolo 4">
            <a:extLst>
              <a:ext uri="{FF2B5EF4-FFF2-40B4-BE49-F238E27FC236}">
                <a16:creationId xmlns:a16="http://schemas.microsoft.com/office/drawing/2014/main" id="{DE7ACB33-02D7-E910-A715-AC10B252FBF7}"/>
              </a:ext>
            </a:extLst>
          </p:cNvPr>
          <p:cNvSpPr/>
          <p:nvPr/>
        </p:nvSpPr>
        <p:spPr>
          <a:xfrm>
            <a:off x="3003291" y="5277270"/>
            <a:ext cx="3574217" cy="879793"/>
          </a:xfrm>
          <a:prstGeom prst="rect">
            <a:avLst/>
          </a:prstGeom>
        </p:spPr>
        <p:txBody>
          <a:bodyPr wrap="square">
            <a:spAutoFit/>
          </a:bodyPr>
          <a:lstStyle/>
          <a:p>
            <a:pPr>
              <a:lnSpc>
                <a:spcPct val="150000"/>
              </a:lnSpc>
              <a:spcAft>
                <a:spcPts val="600"/>
              </a:spcAft>
            </a:pPr>
            <a:r>
              <a:rPr lang="it-IT" b="1" dirty="0">
                <a:solidFill>
                  <a:srgbClr val="000000"/>
                </a:solidFill>
                <a:latin typeface="Libre Baskerville"/>
                <a:ea typeface="Calibri" panose="020F0502020204030204" pitchFamily="34" charset="0"/>
                <a:cs typeface="Liberation Serif"/>
              </a:rPr>
              <a:t>Relatore</a:t>
            </a:r>
            <a:br>
              <a:rPr lang="it-IT" dirty="0">
                <a:solidFill>
                  <a:srgbClr val="000000"/>
                </a:solidFill>
                <a:latin typeface="Libre Baskerville"/>
                <a:ea typeface="Calibri" panose="020F0502020204030204" pitchFamily="34" charset="0"/>
                <a:cs typeface="Liberation Serif"/>
              </a:rPr>
            </a:br>
            <a:r>
              <a:rPr lang="it-IT" i="1" dirty="0">
                <a:solidFill>
                  <a:srgbClr val="000000"/>
                </a:solidFill>
                <a:latin typeface="Libre Baskerville"/>
                <a:ea typeface="Calibri" panose="020F0502020204030204" pitchFamily="34" charset="0"/>
                <a:cs typeface="Liberation Serif"/>
              </a:rPr>
              <a:t>Prof.  Salvatore Venticinque</a:t>
            </a:r>
          </a:p>
        </p:txBody>
      </p:sp>
      <p:sp>
        <p:nvSpPr>
          <p:cNvPr id="6" name="Rettangolo 5">
            <a:extLst>
              <a:ext uri="{FF2B5EF4-FFF2-40B4-BE49-F238E27FC236}">
                <a16:creationId xmlns:a16="http://schemas.microsoft.com/office/drawing/2014/main" id="{21E9A684-E253-4A50-0062-B058CD477A3B}"/>
              </a:ext>
            </a:extLst>
          </p:cNvPr>
          <p:cNvSpPr/>
          <p:nvPr/>
        </p:nvSpPr>
        <p:spPr>
          <a:xfrm>
            <a:off x="9470857" y="5534084"/>
            <a:ext cx="2077813" cy="381643"/>
          </a:xfrm>
          <a:prstGeom prst="rect">
            <a:avLst/>
          </a:prstGeom>
        </p:spPr>
        <p:txBody>
          <a:bodyPr wrap="none">
            <a:spAutoFit/>
          </a:bodyPr>
          <a:lstStyle/>
          <a:p>
            <a:pPr>
              <a:lnSpc>
                <a:spcPct val="110000"/>
              </a:lnSpc>
              <a:spcAft>
                <a:spcPts val="600"/>
              </a:spcAft>
            </a:pPr>
            <a:r>
              <a:rPr lang="it-IT" dirty="0">
                <a:solidFill>
                  <a:srgbClr val="000000"/>
                </a:solidFill>
                <a:latin typeface="Libre Baskerville"/>
                <a:ea typeface="Calibri" panose="020F0502020204030204" pitchFamily="34" charset="0"/>
                <a:cs typeface="Liberation Serif"/>
              </a:rPr>
              <a:t>A. A. 2023/2024</a:t>
            </a:r>
            <a:endParaRPr lang="it-IT" dirty="0">
              <a:latin typeface="Calibri" panose="020F0502020204030204" pitchFamily="34" charset="0"/>
              <a:ea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CBD528C3-7699-0994-205E-B3F3AE114C86}"/>
              </a:ext>
            </a:extLst>
          </p:cNvPr>
          <p:cNvSpPr txBox="1"/>
          <p:nvPr/>
        </p:nvSpPr>
        <p:spPr>
          <a:xfrm>
            <a:off x="6455010" y="5256988"/>
            <a:ext cx="2244572" cy="956737"/>
          </a:xfrm>
          <a:prstGeom prst="rect">
            <a:avLst/>
          </a:prstGeom>
          <a:noFill/>
        </p:spPr>
        <p:txBody>
          <a:bodyPr wrap="square">
            <a:spAutoFit/>
          </a:bodyPr>
          <a:lstStyle/>
          <a:p>
            <a:pPr>
              <a:lnSpc>
                <a:spcPct val="150000"/>
              </a:lnSpc>
              <a:spcAft>
                <a:spcPts val="600"/>
              </a:spcAft>
            </a:pPr>
            <a:r>
              <a:rPr lang="it-IT" sz="1800" b="1" i="1" dirty="0">
                <a:solidFill>
                  <a:srgbClr val="000000"/>
                </a:solidFill>
                <a:latin typeface="Libre Baskerville"/>
                <a:ea typeface="Calibri" panose="020F0502020204030204" pitchFamily="34" charset="0"/>
                <a:cs typeface="Liberation Serif"/>
              </a:rPr>
              <a:t>Correlatore</a:t>
            </a:r>
          </a:p>
          <a:p>
            <a:pPr>
              <a:lnSpc>
                <a:spcPct val="150000"/>
              </a:lnSpc>
              <a:spcAft>
                <a:spcPts val="600"/>
              </a:spcAft>
            </a:pPr>
            <a:r>
              <a:rPr lang="it-IT" sz="1800" i="1" dirty="0">
                <a:solidFill>
                  <a:srgbClr val="000000"/>
                </a:solidFill>
                <a:latin typeface="Libre Baskerville"/>
                <a:ea typeface="Calibri" panose="020F0502020204030204" pitchFamily="34" charset="0"/>
                <a:cs typeface="Liberation Serif"/>
              </a:rPr>
              <a:t>Dott. Dario Branco</a:t>
            </a:r>
          </a:p>
        </p:txBody>
      </p:sp>
      <p:sp>
        <p:nvSpPr>
          <p:cNvPr id="12" name="CasellaDiTesto 11">
            <a:extLst>
              <a:ext uri="{FF2B5EF4-FFF2-40B4-BE49-F238E27FC236}">
                <a16:creationId xmlns:a16="http://schemas.microsoft.com/office/drawing/2014/main" id="{D80CF3A9-8EE3-DECE-DA23-FE3DB45D9E5F}"/>
              </a:ext>
            </a:extLst>
          </p:cNvPr>
          <p:cNvSpPr txBox="1"/>
          <p:nvPr/>
        </p:nvSpPr>
        <p:spPr>
          <a:xfrm>
            <a:off x="2010689" y="2088255"/>
            <a:ext cx="8862646" cy="1938992"/>
          </a:xfrm>
          <a:prstGeom prst="rect">
            <a:avLst/>
          </a:prstGeom>
          <a:noFill/>
        </p:spPr>
        <p:txBody>
          <a:bodyPr wrap="square">
            <a:spAutoFit/>
          </a:bodyPr>
          <a:lstStyle/>
          <a:p>
            <a:pPr algn="just"/>
            <a:r>
              <a:rPr lang="it-IT" sz="4000" b="1" dirty="0">
                <a:latin typeface="Calibri Light" panose="020F0302020204030204" pitchFamily="34" charset="0"/>
                <a:cs typeface="Calibri Light" panose="020F0302020204030204" pitchFamily="34" charset="0"/>
              </a:rPr>
              <a:t>Tracciamento e posizionamento degli</a:t>
            </a:r>
          </a:p>
          <a:p>
            <a:pPr algn="just"/>
            <a:r>
              <a:rPr lang="it-IT" sz="4000" b="1" dirty="0">
                <a:latin typeface="Calibri Light" panose="020F0302020204030204" pitchFamily="34" charset="0"/>
                <a:cs typeface="Calibri Light" panose="020F0302020204030204" pitchFamily="34" charset="0"/>
              </a:rPr>
              <a:t>utenti in applicazioni di Realtà Aumentata</a:t>
            </a:r>
          </a:p>
          <a:p>
            <a:pPr algn="just"/>
            <a:r>
              <a:rPr lang="it-IT" sz="4000" b="1" dirty="0">
                <a:latin typeface="Calibri Light" panose="020F0302020204030204" pitchFamily="34" charset="0"/>
                <a:cs typeface="Calibri Light" panose="020F0302020204030204" pitchFamily="34" charset="0"/>
              </a:rPr>
              <a:t>per la valorizzazione dei Beni Culturali</a:t>
            </a:r>
          </a:p>
        </p:txBody>
      </p:sp>
    </p:spTree>
    <p:extLst>
      <p:ext uri="{BB962C8B-B14F-4D97-AF65-F5344CB8AC3E}">
        <p14:creationId xmlns:p14="http://schemas.microsoft.com/office/powerpoint/2010/main" val="3352187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lemento grafico 4" descr="Smartphone contorno">
            <a:extLst>
              <a:ext uri="{FF2B5EF4-FFF2-40B4-BE49-F238E27FC236}">
                <a16:creationId xmlns:a16="http://schemas.microsoft.com/office/drawing/2014/main" id="{71C1C345-F9ED-C64F-9330-9ACC3347F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540" y="2729040"/>
            <a:ext cx="2576720" cy="257672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1D89618C-8D6E-AE6B-0519-B5080689A406}"/>
              </a:ext>
            </a:extLst>
          </p:cNvPr>
          <p:cNvSpPr txBox="1"/>
          <p:nvPr/>
        </p:nvSpPr>
        <p:spPr>
          <a:xfrm>
            <a:off x="3524326" y="272170"/>
            <a:ext cx="4797911"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OBIETTIVO</a:t>
            </a:r>
          </a:p>
        </p:txBody>
      </p:sp>
      <p:pic>
        <p:nvPicPr>
          <p:cNvPr id="8" name="Picture 6" descr="Index of /focuzar/demos/AR.js/data/logo">
            <a:extLst>
              <a:ext uri="{FF2B5EF4-FFF2-40B4-BE49-F238E27FC236}">
                <a16:creationId xmlns:a16="http://schemas.microsoft.com/office/drawing/2014/main" id="{70F6619F-3F3F-45CE-C9BE-6F11D9E05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025" y="1804535"/>
            <a:ext cx="1537733" cy="615093"/>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F7F06823-CA7A-511F-1BBF-8E333DE8DA65}"/>
              </a:ext>
            </a:extLst>
          </p:cNvPr>
          <p:cNvSpPr txBox="1"/>
          <p:nvPr/>
        </p:nvSpPr>
        <p:spPr>
          <a:xfrm>
            <a:off x="3679800" y="1770540"/>
            <a:ext cx="7193535" cy="1298176"/>
          </a:xfrm>
          <a:prstGeom prst="rect">
            <a:avLst/>
          </a:prstGeom>
          <a:noFill/>
        </p:spPr>
        <p:txBody>
          <a:bodyPr wrap="square" rtlCol="0">
            <a:spAutoFit/>
          </a:bodyPr>
          <a:lstStyle/>
          <a:p>
            <a:pPr algn="just">
              <a:lnSpc>
                <a:spcPct val="150000"/>
              </a:lnSpc>
            </a:pPr>
            <a:r>
              <a:rPr lang="it-IT" dirty="0">
                <a:latin typeface="NimbusRomNo9L-Regu"/>
              </a:rPr>
              <a:t>S</a:t>
            </a:r>
            <a:r>
              <a:rPr lang="it-IT" sz="1800" b="0" i="0" u="none" strike="noStrike" baseline="0" dirty="0">
                <a:latin typeface="NimbusRomNo9L-Regu"/>
              </a:rPr>
              <a:t>viluppare e validare un sistema di Realtà Aumentata (AR) basato su posizionamento Indoor, finalizzato a migliorare l’esperienza dei visitatori in ambito Museale e dei </a:t>
            </a:r>
            <a:r>
              <a:rPr lang="it-IT" dirty="0">
                <a:latin typeface="NimbusRomNo9L-Regu"/>
              </a:rPr>
              <a:t>B</a:t>
            </a:r>
            <a:r>
              <a:rPr lang="it-IT" sz="1800" b="0" i="0" u="none" strike="noStrike" baseline="0" dirty="0">
                <a:latin typeface="NimbusRomNo9L-Regu"/>
              </a:rPr>
              <a:t>eni </a:t>
            </a:r>
            <a:r>
              <a:rPr lang="it-IT" dirty="0">
                <a:latin typeface="NimbusRomNo9L-Regu"/>
              </a:rPr>
              <a:t>C</a:t>
            </a:r>
            <a:r>
              <a:rPr lang="it-IT" sz="1800" b="0" i="0" u="none" strike="noStrike" baseline="0" dirty="0">
                <a:latin typeface="NimbusRomNo9L-Regu"/>
              </a:rPr>
              <a:t>ulturali.</a:t>
            </a:r>
            <a:endParaRPr lang="it-IT" dirty="0"/>
          </a:p>
        </p:txBody>
      </p:sp>
      <p:pic>
        <p:nvPicPr>
          <p:cNvPr id="11" name="Picture 2" descr="TEKKIWEAR DAM - Localizzatore bluetooth portatile Itag | Privalia">
            <a:extLst>
              <a:ext uri="{FF2B5EF4-FFF2-40B4-BE49-F238E27FC236}">
                <a16:creationId xmlns:a16="http://schemas.microsoft.com/office/drawing/2014/main" id="{04E3A865-E0F0-5F3A-3A0D-EE32D5B235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889" t="33184" r="14148" b="29334"/>
          <a:stretch/>
        </p:blipFill>
        <p:spPr bwMode="auto">
          <a:xfrm rot="19518577">
            <a:off x="605184" y="1924077"/>
            <a:ext cx="1153504" cy="645656"/>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12">
            <a:extLst>
              <a:ext uri="{FF2B5EF4-FFF2-40B4-BE49-F238E27FC236}">
                <a16:creationId xmlns:a16="http://schemas.microsoft.com/office/drawing/2014/main" id="{F827C0F6-40A1-880A-4D5E-625999892E62}"/>
              </a:ext>
            </a:extLst>
          </p:cNvPr>
          <p:cNvSpPr/>
          <p:nvPr/>
        </p:nvSpPr>
        <p:spPr>
          <a:xfrm>
            <a:off x="3728890" y="3822166"/>
            <a:ext cx="3225066" cy="11788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it-IT" dirty="0">
                <a:latin typeface="NimbusRomNo9L-Regu"/>
              </a:rPr>
              <a:t>S</a:t>
            </a:r>
            <a:r>
              <a:rPr lang="it-IT" sz="1800" b="0" i="0" u="none" strike="noStrike" baseline="0" dirty="0">
                <a:latin typeface="NimbusRomNo9L-Regu"/>
              </a:rPr>
              <a:t>tudio delle tecnologia e metodo </a:t>
            </a:r>
            <a:r>
              <a:rPr lang="it-IT" dirty="0">
                <a:latin typeface="NimbusRomNo9L-Regu"/>
              </a:rPr>
              <a:t>più </a:t>
            </a:r>
            <a:r>
              <a:rPr lang="it-IT" sz="1800" b="0" i="0" u="none" strike="noStrike" baseline="0" dirty="0">
                <a:latin typeface="NimbusRomNo9L-Regu"/>
              </a:rPr>
              <a:t>indicata per il posizionamento d</a:t>
            </a:r>
            <a:r>
              <a:rPr lang="it-IT" dirty="0">
                <a:latin typeface="NimbusRomNo9L-Regu"/>
              </a:rPr>
              <a:t>i </a:t>
            </a:r>
            <a:r>
              <a:rPr lang="it-IT" sz="1800" b="0" i="0" u="none" strike="noStrike" baseline="0" dirty="0">
                <a:latin typeface="NimbusRomNo9L-Regu"/>
              </a:rPr>
              <a:t>oggetti AR.</a:t>
            </a:r>
          </a:p>
          <a:p>
            <a:endParaRPr lang="it-IT" dirty="0"/>
          </a:p>
        </p:txBody>
      </p:sp>
      <p:sp>
        <p:nvSpPr>
          <p:cNvPr id="15" name="Rettangolo 14">
            <a:extLst>
              <a:ext uri="{FF2B5EF4-FFF2-40B4-BE49-F238E27FC236}">
                <a16:creationId xmlns:a16="http://schemas.microsoft.com/office/drawing/2014/main" id="{7DC5AA27-06B1-E8D1-8702-1CD7C1C73572}"/>
              </a:ext>
            </a:extLst>
          </p:cNvPr>
          <p:cNvSpPr/>
          <p:nvPr/>
        </p:nvSpPr>
        <p:spPr>
          <a:xfrm>
            <a:off x="7670083" y="3824061"/>
            <a:ext cx="2744602" cy="117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it-IT" dirty="0">
                <a:latin typeface="NimbusRomNo9L-Regu"/>
              </a:rPr>
              <a:t>Studio di software che permettono l’utilizzo di Browser per AR.</a:t>
            </a:r>
            <a:endParaRPr lang="it-IT" dirty="0"/>
          </a:p>
        </p:txBody>
      </p:sp>
      <p:sp>
        <p:nvSpPr>
          <p:cNvPr id="17" name="Freccia a sinistra 16">
            <a:extLst>
              <a:ext uri="{FF2B5EF4-FFF2-40B4-BE49-F238E27FC236}">
                <a16:creationId xmlns:a16="http://schemas.microsoft.com/office/drawing/2014/main" id="{F4FD6918-E3C5-61B4-E3EA-46E2C2F998FE}"/>
              </a:ext>
            </a:extLst>
          </p:cNvPr>
          <p:cNvSpPr/>
          <p:nvPr/>
        </p:nvSpPr>
        <p:spPr>
          <a:xfrm rot="18439309">
            <a:off x="5087002" y="3248858"/>
            <a:ext cx="660400" cy="360284"/>
          </a:xfrm>
          <a:prstGeom prst="lef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Freccia a sinistra 18">
            <a:extLst>
              <a:ext uri="{FF2B5EF4-FFF2-40B4-BE49-F238E27FC236}">
                <a16:creationId xmlns:a16="http://schemas.microsoft.com/office/drawing/2014/main" id="{A99580CC-1D21-56C6-5CAD-791ED09CE479}"/>
              </a:ext>
            </a:extLst>
          </p:cNvPr>
          <p:cNvSpPr/>
          <p:nvPr/>
        </p:nvSpPr>
        <p:spPr>
          <a:xfrm rot="14252365">
            <a:off x="7920997" y="3266728"/>
            <a:ext cx="660400" cy="360284"/>
          </a:xfrm>
          <a:prstGeom prst="lef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75672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BDC884-1ED4-C5E8-7C2B-3BDD1B95144C}"/>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0A08EDB-5494-9595-56FE-8DC3AEE3F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727275C-5EEE-EFC8-353D-CDE1B2FBA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C8F2EBB-E426-2979-213F-367A581FD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919BE0-05F9-1FE1-B00C-65BA30EC1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4F37145-EE57-1F0D-BF15-DFA862A45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2721B9FB-D299-F5F5-7907-4DA81088A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6921E627-EDC1-E41D-A712-06F011EDA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86B76C1B-8B76-1B8E-1E54-1192B7A040FE}"/>
              </a:ext>
            </a:extLst>
          </p:cNvPr>
          <p:cNvSpPr txBox="1"/>
          <p:nvPr/>
        </p:nvSpPr>
        <p:spPr>
          <a:xfrm>
            <a:off x="4356363" y="434824"/>
            <a:ext cx="3515006" cy="584775"/>
          </a:xfrm>
          <a:prstGeom prst="rect">
            <a:avLst/>
          </a:prstGeom>
          <a:noFill/>
        </p:spPr>
        <p:txBody>
          <a:bodyPr wrap="square">
            <a:spAutoFit/>
          </a:bodyPr>
          <a:lstStyle/>
          <a:p>
            <a:r>
              <a:rPr lang="it-IT" sz="3200" b="1" i="0" u="none" strike="noStrike" baseline="0" dirty="0">
                <a:latin typeface="Calibri" panose="020F0502020204030204" pitchFamily="34" charset="0"/>
                <a:cs typeface="Calibri" panose="020F0502020204030204" pitchFamily="34" charset="0"/>
              </a:rPr>
              <a:t>Analisi dei Requisiti</a:t>
            </a:r>
            <a:endParaRPr lang="it-IT" sz="3200" b="1" dirty="0">
              <a:latin typeface="Calibri" panose="020F0502020204030204" pitchFamily="34" charset="0"/>
              <a:cs typeface="Calibri" panose="020F0502020204030204" pitchFamily="34" charset="0"/>
            </a:endParaRPr>
          </a:p>
        </p:txBody>
      </p:sp>
      <p:sp>
        <p:nvSpPr>
          <p:cNvPr id="6" name="CasellaDiTesto 5">
            <a:extLst>
              <a:ext uri="{FF2B5EF4-FFF2-40B4-BE49-F238E27FC236}">
                <a16:creationId xmlns:a16="http://schemas.microsoft.com/office/drawing/2014/main" id="{0A2954E6-D569-AE08-E717-3E4B87909F04}"/>
              </a:ext>
            </a:extLst>
          </p:cNvPr>
          <p:cNvSpPr txBox="1"/>
          <p:nvPr/>
        </p:nvSpPr>
        <p:spPr>
          <a:xfrm>
            <a:off x="2524228" y="1567832"/>
            <a:ext cx="2710958" cy="369332"/>
          </a:xfrm>
          <a:prstGeom prst="rect">
            <a:avLst/>
          </a:prstGeom>
          <a:noFill/>
        </p:spPr>
        <p:txBody>
          <a:bodyPr wrap="square">
            <a:spAutoFit/>
          </a:bodyPr>
          <a:lstStyle/>
          <a:p>
            <a:r>
              <a:rPr lang="it-IT" sz="1800" b="1" i="0" u="none" strike="noStrike" baseline="0" dirty="0">
                <a:latin typeface="Palatino Linotype" panose="02040502050505030304" pitchFamily="18" charset="0"/>
                <a:cs typeface="Calibri" panose="020F0502020204030204" pitchFamily="34" charset="0"/>
              </a:rPr>
              <a:t>Requisiti Funzionali</a:t>
            </a:r>
            <a:endParaRPr lang="it-IT" b="1" dirty="0">
              <a:latin typeface="Palatino Linotype" panose="02040502050505030304" pitchFamily="18" charset="0"/>
              <a:cs typeface="Calibri" panose="020F0502020204030204" pitchFamily="34" charset="0"/>
            </a:endParaRPr>
          </a:p>
        </p:txBody>
      </p:sp>
      <p:sp>
        <p:nvSpPr>
          <p:cNvPr id="8" name="CasellaDiTesto 7">
            <a:extLst>
              <a:ext uri="{FF2B5EF4-FFF2-40B4-BE49-F238E27FC236}">
                <a16:creationId xmlns:a16="http://schemas.microsoft.com/office/drawing/2014/main" id="{1E9D4864-CEF4-5629-3973-A73E1317FF4C}"/>
              </a:ext>
            </a:extLst>
          </p:cNvPr>
          <p:cNvSpPr txBox="1"/>
          <p:nvPr/>
        </p:nvSpPr>
        <p:spPr>
          <a:xfrm>
            <a:off x="7621908" y="1532124"/>
            <a:ext cx="2899422" cy="369332"/>
          </a:xfrm>
          <a:prstGeom prst="rect">
            <a:avLst/>
          </a:prstGeom>
          <a:noFill/>
        </p:spPr>
        <p:txBody>
          <a:bodyPr wrap="square">
            <a:spAutoFit/>
          </a:bodyPr>
          <a:lstStyle/>
          <a:p>
            <a:r>
              <a:rPr lang="it-IT" sz="1800" b="1" i="0" u="none" strike="noStrike" baseline="0" dirty="0">
                <a:latin typeface="Palatino Linotype" panose="02040502050505030304" pitchFamily="18" charset="0"/>
              </a:rPr>
              <a:t>Requisiti Non Funzionali</a:t>
            </a:r>
            <a:endParaRPr lang="it-IT" b="1" dirty="0">
              <a:latin typeface="Palatino Linotype" panose="02040502050505030304" pitchFamily="18" charset="0"/>
            </a:endParaRPr>
          </a:p>
        </p:txBody>
      </p:sp>
      <p:sp>
        <p:nvSpPr>
          <p:cNvPr id="11" name="Rettangolo 10">
            <a:extLst>
              <a:ext uri="{FF2B5EF4-FFF2-40B4-BE49-F238E27FC236}">
                <a16:creationId xmlns:a16="http://schemas.microsoft.com/office/drawing/2014/main" id="{1C43C170-E655-AC3D-90F1-2D73DCD44A82}"/>
              </a:ext>
            </a:extLst>
          </p:cNvPr>
          <p:cNvSpPr/>
          <p:nvPr/>
        </p:nvSpPr>
        <p:spPr>
          <a:xfrm>
            <a:off x="1670670" y="2101477"/>
            <a:ext cx="4127500" cy="3557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it-IT" sz="1800" b="0" i="0" u="none" strike="noStrike" baseline="0" dirty="0">
                <a:latin typeface="NimbusRomNo9L-Medi"/>
              </a:rPr>
              <a:t>Visualizzazione dei Modelli 2D/3D</a:t>
            </a:r>
          </a:p>
          <a:p>
            <a:pPr marL="285750" indent="-285750">
              <a:buFont typeface="Arial" panose="020B0604020202020204" pitchFamily="34" charset="0"/>
              <a:buChar char="•"/>
            </a:pPr>
            <a:r>
              <a:rPr lang="it-IT" sz="1800" b="0" i="0" u="none" strike="noStrike" baseline="0" dirty="0">
                <a:latin typeface="NimbusRomNo9L-Medi"/>
              </a:rPr>
              <a:t>Integrazione della Realtà Aumentata</a:t>
            </a:r>
          </a:p>
          <a:p>
            <a:pPr marL="285750" indent="-285750">
              <a:buFont typeface="Arial" panose="020B0604020202020204" pitchFamily="34" charset="0"/>
              <a:buChar char="•"/>
            </a:pPr>
            <a:r>
              <a:rPr lang="it-IT" sz="1800" b="0" i="0" u="none" strike="noStrike" baseline="0" dirty="0">
                <a:latin typeface="NimbusRomNo9L-Medi"/>
              </a:rPr>
              <a:t>Interfaccia Utente Intuitiva</a:t>
            </a:r>
          </a:p>
          <a:p>
            <a:pPr marL="285750" indent="-285750">
              <a:buFont typeface="Arial" panose="020B0604020202020204" pitchFamily="34" charset="0"/>
              <a:buChar char="•"/>
            </a:pPr>
            <a:r>
              <a:rPr lang="it-IT" sz="1800" b="0" i="0" u="none" strike="noStrike" baseline="0" dirty="0">
                <a:latin typeface="NimbusRomNo9L-Medi"/>
              </a:rPr>
              <a:t>Accessibilit</a:t>
            </a:r>
            <a:r>
              <a:rPr lang="it-IT" dirty="0">
                <a:latin typeface="NimbusRomNo9L-Medi"/>
              </a:rPr>
              <a:t>à del sistema</a:t>
            </a:r>
          </a:p>
          <a:p>
            <a:pPr marL="285750" indent="-285750">
              <a:buFont typeface="Arial" panose="020B0604020202020204" pitchFamily="34" charset="0"/>
              <a:buChar char="•"/>
            </a:pPr>
            <a:r>
              <a:rPr lang="it-IT" sz="1800" b="0" i="0" u="none" strike="noStrike" baseline="0" dirty="0">
                <a:latin typeface="NimbusRomNo9L-Medi"/>
              </a:rPr>
              <a:t>Determinazione accurata della posizione dell’utente</a:t>
            </a:r>
          </a:p>
          <a:p>
            <a:pPr marL="285750" indent="-285750">
              <a:buFont typeface="Arial" panose="020B0604020202020204" pitchFamily="34" charset="0"/>
              <a:buChar char="•"/>
            </a:pPr>
            <a:r>
              <a:rPr lang="it-IT" sz="1800" b="0" i="0" u="none" strike="noStrike" baseline="0" dirty="0">
                <a:latin typeface="NimbusRomNo9L-Medi"/>
              </a:rPr>
              <a:t>Autorizzazioni della telecamera e accesso Bluetooth </a:t>
            </a:r>
          </a:p>
          <a:p>
            <a:pPr marL="285750" indent="-285750">
              <a:buFont typeface="Arial" panose="020B0604020202020204" pitchFamily="34" charset="0"/>
              <a:buChar char="•"/>
            </a:pPr>
            <a:r>
              <a:rPr lang="it-IT" sz="1800" b="0" i="0" u="none" strike="noStrike" baseline="0" dirty="0">
                <a:latin typeface="NimbusRomNo9L-Medi"/>
              </a:rPr>
              <a:t>Posizionamento dinamico degli oggetti AR</a:t>
            </a:r>
            <a:endParaRPr lang="it-IT" dirty="0">
              <a:latin typeface="NimbusRomNo9L-Medi"/>
            </a:endParaRPr>
          </a:p>
          <a:p>
            <a:pPr marL="285750" indent="-285750">
              <a:buFont typeface="Arial" panose="020B0604020202020204" pitchFamily="34" charset="0"/>
              <a:buChar char="•"/>
            </a:pPr>
            <a:r>
              <a:rPr lang="it-IT" sz="1800" b="0" i="0" u="none" strike="noStrike" baseline="0" dirty="0">
                <a:latin typeface="NimbusRomNo9L-Medi"/>
              </a:rPr>
              <a:t>Ricalcolo dinamico dell’oggetto AR</a:t>
            </a:r>
          </a:p>
          <a:p>
            <a:pPr marL="285750" indent="-285750">
              <a:buFont typeface="Arial" panose="020B0604020202020204" pitchFamily="34" charset="0"/>
              <a:buChar char="•"/>
            </a:pPr>
            <a:r>
              <a:rPr lang="it-IT" sz="1800" b="0" i="0" u="none" strike="noStrike" baseline="0" dirty="0">
                <a:latin typeface="NimbusRomNo9L-Medi"/>
              </a:rPr>
              <a:t>Aggiornamento continuo della posizione dell’utente</a:t>
            </a:r>
            <a:endParaRPr lang="it-IT" dirty="0"/>
          </a:p>
        </p:txBody>
      </p:sp>
      <p:sp>
        <p:nvSpPr>
          <p:cNvPr id="13" name="Rettangolo 12">
            <a:extLst>
              <a:ext uri="{FF2B5EF4-FFF2-40B4-BE49-F238E27FC236}">
                <a16:creationId xmlns:a16="http://schemas.microsoft.com/office/drawing/2014/main" id="{2AFFB884-21DA-043F-4EDA-F14006123D2C}"/>
              </a:ext>
            </a:extLst>
          </p:cNvPr>
          <p:cNvSpPr/>
          <p:nvPr/>
        </p:nvSpPr>
        <p:spPr>
          <a:xfrm>
            <a:off x="8052080" y="2101477"/>
            <a:ext cx="2039077" cy="2499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it-IT" sz="1800" b="0" i="0" u="none" strike="noStrike" baseline="0" dirty="0">
                <a:latin typeface="NimbusRomNo9L-Medi"/>
              </a:rPr>
              <a:t>Prestazioni</a:t>
            </a:r>
          </a:p>
          <a:p>
            <a:pPr marL="285750" indent="-285750">
              <a:buFont typeface="Arial" panose="020B0604020202020204" pitchFamily="34" charset="0"/>
              <a:buChar char="•"/>
            </a:pPr>
            <a:r>
              <a:rPr lang="it-IT" sz="1800" b="0" i="0" u="none" strike="noStrike" baseline="0" dirty="0">
                <a:latin typeface="NimbusRomNo9L-Medi"/>
              </a:rPr>
              <a:t>Usabilità</a:t>
            </a:r>
          </a:p>
          <a:p>
            <a:pPr marL="285750" indent="-285750">
              <a:buFont typeface="Arial" panose="020B0604020202020204" pitchFamily="34" charset="0"/>
              <a:buChar char="•"/>
            </a:pPr>
            <a:r>
              <a:rPr lang="it-IT" sz="1800" b="0" i="0" u="none" strike="noStrike" baseline="0" dirty="0">
                <a:latin typeface="NimbusRomNo9L-Medi"/>
              </a:rPr>
              <a:t>Affidabilit</a:t>
            </a:r>
            <a:r>
              <a:rPr lang="it-IT" dirty="0">
                <a:latin typeface="NimbusRomNo9L-Medi"/>
              </a:rPr>
              <a:t>à</a:t>
            </a:r>
          </a:p>
          <a:p>
            <a:pPr marL="285750" indent="-285750">
              <a:buFont typeface="Arial" panose="020B0604020202020204" pitchFamily="34" charset="0"/>
              <a:buChar char="•"/>
            </a:pPr>
            <a:r>
              <a:rPr lang="it-IT" sz="1800" b="0" i="0" u="none" strike="noStrike" baseline="0" dirty="0">
                <a:latin typeface="NimbusRomNo9L-Medi"/>
              </a:rPr>
              <a:t>Scalabilità</a:t>
            </a:r>
          </a:p>
          <a:p>
            <a:pPr marL="285750" indent="-285750">
              <a:buFont typeface="Arial" panose="020B0604020202020204" pitchFamily="34" charset="0"/>
              <a:buChar char="•"/>
            </a:pPr>
            <a:r>
              <a:rPr lang="it-IT" sz="1800" b="0" i="0" u="none" strike="noStrike" baseline="0" dirty="0">
                <a:latin typeface="NimbusRomNo9L-Medi"/>
              </a:rPr>
              <a:t>Sicurezza</a:t>
            </a:r>
            <a:endParaRPr lang="it-IT" dirty="0">
              <a:latin typeface="NimbusRomNo9L-Medi"/>
            </a:endParaRPr>
          </a:p>
          <a:p>
            <a:pPr marL="285750" indent="-285750">
              <a:buFont typeface="Arial" panose="020B0604020202020204" pitchFamily="34" charset="0"/>
              <a:buChar char="•"/>
            </a:pPr>
            <a:r>
              <a:rPr lang="it-IT" sz="1800" b="0" i="0" u="none" strike="noStrike" baseline="0" dirty="0">
                <a:latin typeface="NimbusRomNo9L-Medi"/>
              </a:rPr>
              <a:t>Compatibilità</a:t>
            </a:r>
          </a:p>
          <a:p>
            <a:pPr marL="285750" indent="-285750">
              <a:buFont typeface="Arial" panose="020B0604020202020204" pitchFamily="34" charset="0"/>
              <a:buChar char="•"/>
            </a:pPr>
            <a:r>
              <a:rPr lang="it-IT" sz="1800" b="0" i="0" u="none" strike="noStrike" baseline="0" dirty="0">
                <a:latin typeface="NimbusRomNo9L-Medi"/>
              </a:rPr>
              <a:t>Manutenibilit</a:t>
            </a:r>
            <a:r>
              <a:rPr lang="it-IT" dirty="0">
                <a:latin typeface="NimbusRomNo9L-Medi"/>
              </a:rPr>
              <a:t>à</a:t>
            </a:r>
            <a:endParaRPr lang="it-IT" dirty="0"/>
          </a:p>
        </p:txBody>
      </p:sp>
    </p:spTree>
    <p:extLst>
      <p:ext uri="{BB962C8B-B14F-4D97-AF65-F5344CB8AC3E}">
        <p14:creationId xmlns:p14="http://schemas.microsoft.com/office/powerpoint/2010/main" val="253858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testo, diagramma, schermata, Piano&#10;&#10;Descrizione generata automaticamente">
            <a:extLst>
              <a:ext uri="{FF2B5EF4-FFF2-40B4-BE49-F238E27FC236}">
                <a16:creationId xmlns:a16="http://schemas.microsoft.com/office/drawing/2014/main" id="{36A53363-FF7D-DEE0-4CE1-AB3E8E69F4C8}"/>
              </a:ext>
            </a:extLst>
          </p:cNvPr>
          <p:cNvPicPr>
            <a:picLocks noChangeAspect="1"/>
          </p:cNvPicPr>
          <p:nvPr/>
        </p:nvPicPr>
        <p:blipFill>
          <a:blip r:embed="rId3">
            <a:extLst>
              <a:ext uri="{28A0092B-C50C-407E-A947-70E740481C1C}">
                <a14:useLocalDpi xmlns:a14="http://schemas.microsoft.com/office/drawing/2010/main" val="0"/>
              </a:ext>
            </a:extLst>
          </a:blip>
          <a:srcRect t="36547" r="34549"/>
          <a:stretch/>
        </p:blipFill>
        <p:spPr>
          <a:xfrm>
            <a:off x="3977172" y="1336562"/>
            <a:ext cx="7998343" cy="5078948"/>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61B868DA-EB92-B992-55A8-FA1B5896DCF8}"/>
              </a:ext>
            </a:extLst>
          </p:cNvPr>
          <p:cNvSpPr txBox="1"/>
          <p:nvPr/>
        </p:nvSpPr>
        <p:spPr>
          <a:xfrm>
            <a:off x="3634154" y="288485"/>
            <a:ext cx="6101860"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ARCHITETTURA IDEALE</a:t>
            </a:r>
          </a:p>
        </p:txBody>
      </p:sp>
      <p:sp>
        <p:nvSpPr>
          <p:cNvPr id="4" name="CasellaDiTesto 3">
            <a:extLst>
              <a:ext uri="{FF2B5EF4-FFF2-40B4-BE49-F238E27FC236}">
                <a16:creationId xmlns:a16="http://schemas.microsoft.com/office/drawing/2014/main" id="{EB38BE9B-F892-040A-9934-62ABCB99A4AF}"/>
              </a:ext>
            </a:extLst>
          </p:cNvPr>
          <p:cNvSpPr txBox="1"/>
          <p:nvPr/>
        </p:nvSpPr>
        <p:spPr>
          <a:xfrm>
            <a:off x="268832" y="2213677"/>
            <a:ext cx="3365322" cy="3964996"/>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it-IT" sz="1600" b="1" i="0" u="none" strike="noStrike" baseline="0" dirty="0">
                <a:latin typeface="NimbusRomNo9L-Medi"/>
              </a:rPr>
              <a:t>Edge Side:    </a:t>
            </a:r>
            <a:r>
              <a:rPr lang="it-IT" sz="1600" b="0" i="0" u="none" strike="noStrike" baseline="0" dirty="0">
                <a:latin typeface="NimbusRomNo9L-Regu"/>
              </a:rPr>
              <a:t>riguarda la gestione sia dei componenti e delle operazioni vicine all’utente e ai dispositivi hardware</a:t>
            </a:r>
            <a:endParaRPr lang="it-IT" sz="1600" b="0" i="0" u="none" strike="noStrike" baseline="0" dirty="0">
              <a:latin typeface="NimbusRomNo9L-Medi"/>
            </a:endParaRPr>
          </a:p>
          <a:p>
            <a:pPr marL="285750" indent="-285750">
              <a:lnSpc>
                <a:spcPct val="200000"/>
              </a:lnSpc>
              <a:buFont typeface="Wingdings" panose="05000000000000000000" pitchFamily="2" charset="2"/>
              <a:buChar char="Ø"/>
            </a:pPr>
            <a:r>
              <a:rPr lang="it-IT" sz="1600" b="1" dirty="0">
                <a:latin typeface="NimbusRomNo9L-Medi"/>
              </a:rPr>
              <a:t>Cloud Side: </a:t>
            </a:r>
            <a:r>
              <a:rPr lang="it-IT" sz="1600" dirty="0">
                <a:latin typeface="NimbusRomNo9L-Medi"/>
              </a:rPr>
              <a:t> </a:t>
            </a:r>
            <a:r>
              <a:rPr lang="it-IT" sz="1600" i="0" u="none" strike="noStrike" baseline="0" dirty="0">
                <a:latin typeface="NimbusRomNo9L-Medi"/>
              </a:rPr>
              <a:t>f</a:t>
            </a:r>
            <a:r>
              <a:rPr lang="it-IT" sz="1600" b="0" i="0" u="none" strike="noStrike" baseline="0" dirty="0">
                <a:latin typeface="NimbusRomNo9L-Regu"/>
              </a:rPr>
              <a:t>ornisce </a:t>
            </a:r>
            <a:r>
              <a:rPr lang="it-IT" sz="1600" dirty="0">
                <a:latin typeface="NimbusRomNo9L-Regu"/>
              </a:rPr>
              <a:t>s</a:t>
            </a:r>
            <a:r>
              <a:rPr lang="it-IT" sz="1600" b="0" i="0" u="none" strike="noStrike" baseline="0" dirty="0">
                <a:latin typeface="NimbusRomNo9L-Regu"/>
              </a:rPr>
              <a:t>upporto per la gestione dei dati e dei contenuti centralizzati e memorizzati in Database appositi.</a:t>
            </a:r>
            <a:endParaRPr lang="it-IT" sz="1600" dirty="0"/>
          </a:p>
        </p:txBody>
      </p:sp>
      <p:sp>
        <p:nvSpPr>
          <p:cNvPr id="7" name="CasellaDiTesto 6">
            <a:extLst>
              <a:ext uri="{FF2B5EF4-FFF2-40B4-BE49-F238E27FC236}">
                <a16:creationId xmlns:a16="http://schemas.microsoft.com/office/drawing/2014/main" id="{9A967F06-925A-3330-FD65-5FF943F09EF0}"/>
              </a:ext>
            </a:extLst>
          </p:cNvPr>
          <p:cNvSpPr txBox="1"/>
          <p:nvPr/>
        </p:nvSpPr>
        <p:spPr>
          <a:xfrm>
            <a:off x="143608" y="1712017"/>
            <a:ext cx="6101860" cy="338554"/>
          </a:xfrm>
          <a:prstGeom prst="rect">
            <a:avLst/>
          </a:prstGeom>
          <a:noFill/>
        </p:spPr>
        <p:txBody>
          <a:bodyPr wrap="square">
            <a:spAutoFit/>
          </a:bodyPr>
          <a:lstStyle/>
          <a:p>
            <a:r>
              <a:rPr lang="it-IT" sz="1600" b="0" i="0" u="none" strike="noStrike" baseline="0" dirty="0">
                <a:latin typeface="NimbusRomNo9L-Regu"/>
              </a:rPr>
              <a:t>L’architettura ideale è composta da:</a:t>
            </a:r>
            <a:endParaRPr lang="it-IT" sz="1600" dirty="0"/>
          </a:p>
        </p:txBody>
      </p:sp>
    </p:spTree>
    <p:extLst>
      <p:ext uri="{BB962C8B-B14F-4D97-AF65-F5344CB8AC3E}">
        <p14:creationId xmlns:p14="http://schemas.microsoft.com/office/powerpoint/2010/main" val="254546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D02364-7FE4-7FD6-3366-68228281D8D0}"/>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B0A56D0F-089A-48A8-7B0A-96026E70E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89ABEE6-4626-728A-E87E-4FCCF4814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7067A7E-DCB2-D79C-4931-82A5B43C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F0AFE4E-70A0-1C2C-5A0A-25F6FBA3B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5064929-E6D1-7817-B588-F6CAD4E53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6AC51881-7AE7-0BB8-4D42-A354A1AB3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5431A5B9-5605-D8AA-14F8-11FE18246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93949CC2-9482-6878-7CD1-0BFCC0C0B9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4363" y="1204617"/>
            <a:ext cx="9619258" cy="4910884"/>
          </a:xfrm>
          <a:prstGeom prst="rect">
            <a:avLst/>
          </a:prstGeom>
        </p:spPr>
      </p:pic>
      <p:sp>
        <p:nvSpPr>
          <p:cNvPr id="4" name="CasellaDiTesto 3">
            <a:extLst>
              <a:ext uri="{FF2B5EF4-FFF2-40B4-BE49-F238E27FC236}">
                <a16:creationId xmlns:a16="http://schemas.microsoft.com/office/drawing/2014/main" id="{9592A6C2-FE2F-3451-A5D8-C4F5FF6D52AE}"/>
              </a:ext>
            </a:extLst>
          </p:cNvPr>
          <p:cNvSpPr txBox="1"/>
          <p:nvPr/>
        </p:nvSpPr>
        <p:spPr>
          <a:xfrm>
            <a:off x="3254783" y="270750"/>
            <a:ext cx="6101860"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ARCHITETTURA REALIZZATA</a:t>
            </a:r>
          </a:p>
        </p:txBody>
      </p:sp>
    </p:spTree>
    <p:extLst>
      <p:ext uri="{BB962C8B-B14F-4D97-AF65-F5344CB8AC3E}">
        <p14:creationId xmlns:p14="http://schemas.microsoft.com/office/powerpoint/2010/main" val="241415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47A445-E94F-FFA1-28C5-3BEDBE18575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E61F71DE-EBF0-4008-EB82-83B2403D9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F1BB9CE-98EA-339F-6240-2273C0165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B8D01A6-C683-9FB6-4043-3460A631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A19034-8DD9-DFF2-B003-1F6DD16A3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03D57F-F95F-E4DB-AC09-AAA52890F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7B5F6644-4DF5-28F3-F5D3-1C78055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40E633F-95CB-1032-DF91-3B258EFF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tangolo con angoli arrotondati 2">
            <a:extLst>
              <a:ext uri="{FF2B5EF4-FFF2-40B4-BE49-F238E27FC236}">
                <a16:creationId xmlns:a16="http://schemas.microsoft.com/office/drawing/2014/main" id="{EBDEA889-82D3-8AB3-73C6-3B16FEDFDC55}"/>
              </a:ext>
            </a:extLst>
          </p:cNvPr>
          <p:cNvSpPr/>
          <p:nvPr/>
        </p:nvSpPr>
        <p:spPr>
          <a:xfrm>
            <a:off x="1214325" y="1201175"/>
            <a:ext cx="3888050" cy="4492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it-IT" sz="2000" b="1" dirty="0"/>
              <a:t>FASE 1</a:t>
            </a:r>
          </a:p>
          <a:p>
            <a:pPr>
              <a:lnSpc>
                <a:spcPct val="150000"/>
              </a:lnSpc>
            </a:pPr>
            <a:r>
              <a:rPr lang="it-IT" b="1" dirty="0"/>
              <a:t>Raccolta dei dati e valutazione degli algoritmi:</a:t>
            </a:r>
          </a:p>
          <a:p>
            <a:pPr marL="285750" indent="-285750">
              <a:lnSpc>
                <a:spcPct val="150000"/>
              </a:lnSpc>
              <a:buFont typeface="Arial" panose="020B0604020202020204" pitchFamily="34" charset="0"/>
              <a:buChar char="•"/>
            </a:pPr>
            <a:r>
              <a:rPr lang="it-IT" dirty="0"/>
              <a:t>Costruzione mappa fisica</a:t>
            </a:r>
          </a:p>
          <a:p>
            <a:pPr marL="285750" indent="-285750">
              <a:lnSpc>
                <a:spcPct val="150000"/>
              </a:lnSpc>
              <a:buFont typeface="Arial" panose="020B0604020202020204" pitchFamily="34" charset="0"/>
              <a:buChar char="•"/>
            </a:pPr>
            <a:r>
              <a:rPr lang="it-IT" dirty="0"/>
              <a:t>Posizionamento IoT Beacon</a:t>
            </a:r>
          </a:p>
          <a:p>
            <a:pPr marL="285750" indent="-285750">
              <a:lnSpc>
                <a:spcPct val="150000"/>
              </a:lnSpc>
              <a:buFont typeface="Arial" panose="020B0604020202020204" pitchFamily="34" charset="0"/>
              <a:buChar char="•"/>
            </a:pPr>
            <a:r>
              <a:rPr lang="it-IT" dirty="0"/>
              <a:t>Creazione del Dataset</a:t>
            </a:r>
          </a:p>
          <a:p>
            <a:pPr marL="285750" indent="-285750">
              <a:lnSpc>
                <a:spcPct val="150000"/>
              </a:lnSpc>
              <a:buFont typeface="Arial" panose="020B0604020202020204" pitchFamily="34" charset="0"/>
              <a:buChar char="•"/>
            </a:pPr>
            <a:r>
              <a:rPr lang="it-IT" dirty="0"/>
              <a:t>Studio dei diversi algoritmi di Machine Learning</a:t>
            </a:r>
          </a:p>
          <a:p>
            <a:pPr marL="285750" indent="-285750">
              <a:lnSpc>
                <a:spcPct val="150000"/>
              </a:lnSpc>
              <a:buFont typeface="Arial" panose="020B0604020202020204" pitchFamily="34" charset="0"/>
              <a:buChar char="•"/>
            </a:pPr>
            <a:r>
              <a:rPr lang="it-IT" dirty="0"/>
              <a:t>Costruzione del Predittore</a:t>
            </a:r>
          </a:p>
        </p:txBody>
      </p:sp>
      <p:sp>
        <p:nvSpPr>
          <p:cNvPr id="4" name="Rettangolo con angoli arrotondati 3">
            <a:extLst>
              <a:ext uri="{FF2B5EF4-FFF2-40B4-BE49-F238E27FC236}">
                <a16:creationId xmlns:a16="http://schemas.microsoft.com/office/drawing/2014/main" id="{CB0233A6-A7C2-5794-5F70-503551C6B4B6}"/>
              </a:ext>
            </a:extLst>
          </p:cNvPr>
          <p:cNvSpPr/>
          <p:nvPr/>
        </p:nvSpPr>
        <p:spPr>
          <a:xfrm>
            <a:off x="6096000" y="1286281"/>
            <a:ext cx="3888050" cy="10485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it-IT" sz="2000" b="1" dirty="0">
                <a:latin typeface="Palatino Linotype" panose="02040502050505030304" pitchFamily="18" charset="0"/>
              </a:rPr>
              <a:t>FASE 2</a:t>
            </a:r>
          </a:p>
          <a:p>
            <a:pPr>
              <a:lnSpc>
                <a:spcPct val="150000"/>
              </a:lnSpc>
            </a:pPr>
            <a:r>
              <a:rPr lang="it-IT" b="0" i="0" u="none" strike="noStrike" baseline="0" dirty="0">
                <a:latin typeface="Palatino Linotype" panose="02040502050505030304" pitchFamily="18" charset="0"/>
              </a:rPr>
              <a:t>Realizzazione del dimostratore</a:t>
            </a:r>
            <a:endParaRPr lang="it-IT"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EE6BD3B2-34D1-5742-73BC-C0112A6945B7}"/>
              </a:ext>
            </a:extLst>
          </p:cNvPr>
          <p:cNvSpPr txBox="1"/>
          <p:nvPr/>
        </p:nvSpPr>
        <p:spPr>
          <a:xfrm>
            <a:off x="4798430" y="288485"/>
            <a:ext cx="6102626" cy="584775"/>
          </a:xfrm>
          <a:prstGeom prst="rect">
            <a:avLst/>
          </a:prstGeom>
          <a:noFill/>
        </p:spPr>
        <p:txBody>
          <a:bodyPr wrap="square">
            <a:spAutoFit/>
          </a:bodyPr>
          <a:lstStyle/>
          <a:p>
            <a:r>
              <a:rPr lang="it-IT" sz="3200" b="1" i="0" u="none" strike="noStrike" baseline="0" dirty="0">
                <a:latin typeface="NimbusRomNo9L-Regu"/>
              </a:rPr>
              <a:t>TESTBED</a:t>
            </a:r>
            <a:r>
              <a:rPr lang="it-IT" sz="3200" b="0" i="0" u="none" strike="noStrike" baseline="0" dirty="0">
                <a:latin typeface="NimbusRomNo9L-Regu"/>
              </a:rPr>
              <a:t> </a:t>
            </a:r>
            <a:endParaRPr lang="it-IT" sz="3200" dirty="0"/>
          </a:p>
        </p:txBody>
      </p:sp>
    </p:spTree>
    <p:extLst>
      <p:ext uri="{BB962C8B-B14F-4D97-AF65-F5344CB8AC3E}">
        <p14:creationId xmlns:p14="http://schemas.microsoft.com/office/powerpoint/2010/main" val="95046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33C49B-13D6-D189-5A67-D640462EA46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9322F79-B546-CD4B-ABD0-3DE4602C3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2FEB2CD-EC6D-4C03-270B-06423A624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EA0B5BB-6496-2AD7-B5EC-5DD6A4591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65DDF4-1DDD-5B6D-A359-9093D2CDE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8CE2E92-CB26-5612-D16A-CEFC804D3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82327A6C-3276-5507-A764-5026BC119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0DAD610-5C1A-D498-9902-0FE68B1C1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45B7E3D-F8B0-15DE-276D-B910CC8CB746}"/>
              </a:ext>
            </a:extLst>
          </p:cNvPr>
          <p:cNvSpPr txBox="1"/>
          <p:nvPr/>
        </p:nvSpPr>
        <p:spPr>
          <a:xfrm>
            <a:off x="2809461" y="288485"/>
            <a:ext cx="5995554" cy="584775"/>
          </a:xfrm>
          <a:prstGeom prst="rect">
            <a:avLst/>
          </a:prstGeom>
          <a:noFill/>
        </p:spPr>
        <p:txBody>
          <a:bodyPr wrap="square" rtlCol="0">
            <a:spAutoFit/>
          </a:bodyPr>
          <a:lstStyle/>
          <a:p>
            <a:r>
              <a:rPr lang="it-IT" sz="3200" b="1" dirty="0"/>
              <a:t>Fase1: Creazione Mappa Fisica</a:t>
            </a:r>
          </a:p>
        </p:txBody>
      </p:sp>
      <p:pic>
        <p:nvPicPr>
          <p:cNvPr id="4" name="Immagine 3">
            <a:extLst>
              <a:ext uri="{FF2B5EF4-FFF2-40B4-BE49-F238E27FC236}">
                <a16:creationId xmlns:a16="http://schemas.microsoft.com/office/drawing/2014/main" id="{50C8F37F-1974-385C-9B45-91CA97F78536}"/>
              </a:ext>
            </a:extLst>
          </p:cNvPr>
          <p:cNvPicPr>
            <a:picLocks noChangeAspect="1"/>
          </p:cNvPicPr>
          <p:nvPr/>
        </p:nvPicPr>
        <p:blipFill>
          <a:blip r:embed="rId3"/>
          <a:stretch>
            <a:fillRect/>
          </a:stretch>
        </p:blipFill>
        <p:spPr>
          <a:xfrm>
            <a:off x="655879" y="1332379"/>
            <a:ext cx="3657600" cy="3786419"/>
          </a:xfrm>
          <a:prstGeom prst="rect">
            <a:avLst/>
          </a:prstGeom>
        </p:spPr>
      </p:pic>
      <p:sp>
        <p:nvSpPr>
          <p:cNvPr id="7" name="CasellaDiTesto 6">
            <a:extLst>
              <a:ext uri="{FF2B5EF4-FFF2-40B4-BE49-F238E27FC236}">
                <a16:creationId xmlns:a16="http://schemas.microsoft.com/office/drawing/2014/main" id="{BB7A5C5B-B9D3-72ED-C6DC-18B16D53B3E0}"/>
              </a:ext>
            </a:extLst>
          </p:cNvPr>
          <p:cNvSpPr txBox="1"/>
          <p:nvPr/>
        </p:nvSpPr>
        <p:spPr>
          <a:xfrm>
            <a:off x="1880564" y="966508"/>
            <a:ext cx="1506423" cy="307777"/>
          </a:xfrm>
          <a:prstGeom prst="rect">
            <a:avLst/>
          </a:prstGeom>
          <a:noFill/>
        </p:spPr>
        <p:txBody>
          <a:bodyPr wrap="square">
            <a:spAutoFit/>
          </a:bodyPr>
          <a:lstStyle/>
          <a:p>
            <a:r>
              <a:rPr lang="it-IT" sz="1400" dirty="0"/>
              <a:t>Stanza 4x5 metri</a:t>
            </a:r>
          </a:p>
        </p:txBody>
      </p:sp>
      <p:sp>
        <p:nvSpPr>
          <p:cNvPr id="8" name="Rettangolo 7">
            <a:extLst>
              <a:ext uri="{FF2B5EF4-FFF2-40B4-BE49-F238E27FC236}">
                <a16:creationId xmlns:a16="http://schemas.microsoft.com/office/drawing/2014/main" id="{CCD5EE02-ACFA-8BB5-4A45-66E515268E13}"/>
              </a:ext>
            </a:extLst>
          </p:cNvPr>
          <p:cNvSpPr/>
          <p:nvPr/>
        </p:nvSpPr>
        <p:spPr>
          <a:xfrm>
            <a:off x="5881403" y="1694518"/>
            <a:ext cx="3657600" cy="7424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dirty="0"/>
              <a:t>Si è andato a creare una griglia costituita da </a:t>
            </a:r>
            <a:r>
              <a:rPr lang="it-IT" sz="1600" b="0" i="0" u="none" strike="noStrike" baseline="0" dirty="0">
                <a:latin typeface="NimbusRomNo9L-Regu"/>
              </a:rPr>
              <a:t>580 punti distanti tra loro di 10 cm. </a:t>
            </a:r>
          </a:p>
        </p:txBody>
      </p:sp>
      <p:sp>
        <p:nvSpPr>
          <p:cNvPr id="9" name="Freccia a sinistra 8">
            <a:extLst>
              <a:ext uri="{FF2B5EF4-FFF2-40B4-BE49-F238E27FC236}">
                <a16:creationId xmlns:a16="http://schemas.microsoft.com/office/drawing/2014/main" id="{254CE7B3-EB2C-AB4A-B480-8328A82331B4}"/>
              </a:ext>
            </a:extLst>
          </p:cNvPr>
          <p:cNvSpPr/>
          <p:nvPr/>
        </p:nvSpPr>
        <p:spPr>
          <a:xfrm>
            <a:off x="4796331" y="1881101"/>
            <a:ext cx="787400" cy="3693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1E697AA4-5971-D4C1-169C-C97561BE5629}"/>
              </a:ext>
            </a:extLst>
          </p:cNvPr>
          <p:cNvPicPr>
            <a:picLocks noChangeAspect="1"/>
          </p:cNvPicPr>
          <p:nvPr/>
        </p:nvPicPr>
        <p:blipFill>
          <a:blip r:embed="rId4"/>
          <a:stretch>
            <a:fillRect/>
          </a:stretch>
        </p:blipFill>
        <p:spPr>
          <a:xfrm>
            <a:off x="6026904" y="2768916"/>
            <a:ext cx="3366598" cy="3304136"/>
          </a:xfrm>
          <a:prstGeom prst="rect">
            <a:avLst/>
          </a:prstGeom>
        </p:spPr>
      </p:pic>
      <p:sp>
        <p:nvSpPr>
          <p:cNvPr id="32" name="Rettangolo 31">
            <a:extLst>
              <a:ext uri="{FF2B5EF4-FFF2-40B4-BE49-F238E27FC236}">
                <a16:creationId xmlns:a16="http://schemas.microsoft.com/office/drawing/2014/main" id="{70893E2B-4BAA-8B2B-F860-0CE6EB9C07AD}"/>
              </a:ext>
            </a:extLst>
          </p:cNvPr>
          <p:cNvSpPr/>
          <p:nvPr/>
        </p:nvSpPr>
        <p:spPr>
          <a:xfrm>
            <a:off x="892342" y="5410681"/>
            <a:ext cx="3455013" cy="742499"/>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dirty="0">
                <a:latin typeface="NimbusRomNo9L-Regu"/>
              </a:rPr>
              <a:t>In dettaglio il </a:t>
            </a:r>
            <a:r>
              <a:rPr lang="it-IT" sz="1600" b="0" i="0" u="none" strike="noStrike" baseline="0" dirty="0">
                <a:latin typeface="NimbusRomNo9L-Regu"/>
              </a:rPr>
              <a:t>sistema di riferimento</a:t>
            </a:r>
          </a:p>
          <a:p>
            <a:pPr algn="ctr"/>
            <a:r>
              <a:rPr lang="it-IT" sz="1600" b="0" i="0" u="none" strike="noStrike" baseline="0" dirty="0">
                <a:latin typeface="NimbusRomNo9L-Regu"/>
              </a:rPr>
              <a:t>Utilizzato.</a:t>
            </a:r>
          </a:p>
        </p:txBody>
      </p:sp>
      <p:sp>
        <p:nvSpPr>
          <p:cNvPr id="34" name="Freccia a sinistra 33">
            <a:extLst>
              <a:ext uri="{FF2B5EF4-FFF2-40B4-BE49-F238E27FC236}">
                <a16:creationId xmlns:a16="http://schemas.microsoft.com/office/drawing/2014/main" id="{23FBBC73-0AF3-9CA1-0A22-9D3A9504F133}"/>
              </a:ext>
            </a:extLst>
          </p:cNvPr>
          <p:cNvSpPr/>
          <p:nvPr/>
        </p:nvSpPr>
        <p:spPr>
          <a:xfrm rot="10800000">
            <a:off x="4751587" y="5597264"/>
            <a:ext cx="787400" cy="369332"/>
          </a:xfrm>
          <a:prstGeom prst="leftArrow">
            <a:avLst/>
          </a:prstGeom>
          <a:solidFill>
            <a:srgbClr val="D6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94013131-2FD1-3FB6-E4F3-033BB7D75D27}"/>
              </a:ext>
            </a:extLst>
          </p:cNvPr>
          <p:cNvSpPr txBox="1"/>
          <p:nvPr/>
        </p:nvSpPr>
        <p:spPr>
          <a:xfrm>
            <a:off x="8723600" y="4897711"/>
            <a:ext cx="4692153" cy="523220"/>
          </a:xfrm>
          <a:prstGeom prst="rect">
            <a:avLst/>
          </a:prstGeom>
          <a:noFill/>
        </p:spPr>
        <p:txBody>
          <a:bodyPr wrap="square">
            <a:spAutoFit/>
          </a:bodyPr>
          <a:lstStyle/>
          <a:p>
            <a:r>
              <a:rPr lang="it-IT" sz="1400" dirty="0">
                <a:latin typeface="NimbusRomNo9L-Regu"/>
              </a:rPr>
              <a:t>D</a:t>
            </a:r>
            <a:r>
              <a:rPr lang="it-IT" sz="1400" b="0" i="0" u="none" strike="noStrike" baseline="0" dirty="0">
                <a:latin typeface="NimbusRomNo9L-Regu"/>
              </a:rPr>
              <a:t>imensioni di 30 x 10 x 50 mm</a:t>
            </a:r>
          </a:p>
          <a:p>
            <a:pPr algn="l"/>
            <a:r>
              <a:rPr lang="it-IT" sz="1400" dirty="0">
                <a:latin typeface="NimbusRomNo9L-Regu"/>
              </a:rPr>
              <a:t>A</a:t>
            </a:r>
            <a:r>
              <a:rPr lang="it-IT" sz="1400" b="0" i="0" u="none" strike="noStrike" baseline="0" dirty="0">
                <a:latin typeface="NimbusRomNo9L-Regu"/>
              </a:rPr>
              <a:t>limentazione a batteria CR2032 da 3V</a:t>
            </a:r>
            <a:endParaRPr lang="it-IT" sz="1400" dirty="0"/>
          </a:p>
        </p:txBody>
      </p:sp>
    </p:spTree>
    <p:extLst>
      <p:ext uri="{BB962C8B-B14F-4D97-AF65-F5344CB8AC3E}">
        <p14:creationId xmlns:p14="http://schemas.microsoft.com/office/powerpoint/2010/main" val="281256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D65E7B-1B73-4902-92C3-281E049CB2D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9BB4C19D-F0BF-5707-ECCB-BEBAFC3A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234C542-4335-7974-655D-E36E54CC6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4E56CAC-FB4E-AB36-05C2-947E6D2AE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BAEC91F-A10F-CF63-F87D-B4A96E58F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3CE86B8-3610-3F86-76D7-8EEB60C33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52C7B12B-B1B6-9348-57E0-A942D2DC3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CA6060B5-618E-AC46-5FC4-62E240EB8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72F9CAC1-FD31-75D4-285A-D63801B5A0EB}"/>
              </a:ext>
            </a:extLst>
          </p:cNvPr>
          <p:cNvSpPr txBox="1"/>
          <p:nvPr/>
        </p:nvSpPr>
        <p:spPr>
          <a:xfrm>
            <a:off x="2150607" y="410822"/>
            <a:ext cx="7735767" cy="584775"/>
          </a:xfrm>
          <a:prstGeom prst="rect">
            <a:avLst/>
          </a:prstGeom>
          <a:noFill/>
        </p:spPr>
        <p:txBody>
          <a:bodyPr wrap="square" rtlCol="0">
            <a:spAutoFit/>
          </a:bodyPr>
          <a:lstStyle/>
          <a:p>
            <a:r>
              <a:rPr lang="it-IT" sz="3200" b="1" dirty="0"/>
              <a:t>Fase1:Creazione Applicazione Mobile</a:t>
            </a:r>
          </a:p>
        </p:txBody>
      </p:sp>
      <p:pic>
        <p:nvPicPr>
          <p:cNvPr id="4" name="Immagine 3">
            <a:extLst>
              <a:ext uri="{FF2B5EF4-FFF2-40B4-BE49-F238E27FC236}">
                <a16:creationId xmlns:a16="http://schemas.microsoft.com/office/drawing/2014/main" id="{D854057E-D30F-2EF0-99B7-A3A4AD3AE71C}"/>
              </a:ext>
            </a:extLst>
          </p:cNvPr>
          <p:cNvPicPr>
            <a:picLocks noChangeAspect="1"/>
          </p:cNvPicPr>
          <p:nvPr/>
        </p:nvPicPr>
        <p:blipFill>
          <a:blip r:embed="rId3"/>
          <a:stretch>
            <a:fillRect/>
          </a:stretch>
        </p:blipFill>
        <p:spPr>
          <a:xfrm>
            <a:off x="6537434" y="1406418"/>
            <a:ext cx="1547738" cy="3352124"/>
          </a:xfrm>
          <a:prstGeom prst="rect">
            <a:avLst/>
          </a:prstGeom>
        </p:spPr>
      </p:pic>
      <p:pic>
        <p:nvPicPr>
          <p:cNvPr id="6" name="Immagine 5">
            <a:extLst>
              <a:ext uri="{FF2B5EF4-FFF2-40B4-BE49-F238E27FC236}">
                <a16:creationId xmlns:a16="http://schemas.microsoft.com/office/drawing/2014/main" id="{162C7675-FA5C-F458-20CF-52B5284DEAD4}"/>
              </a:ext>
            </a:extLst>
          </p:cNvPr>
          <p:cNvPicPr>
            <a:picLocks noChangeAspect="1"/>
          </p:cNvPicPr>
          <p:nvPr/>
        </p:nvPicPr>
        <p:blipFill>
          <a:blip r:embed="rId4"/>
          <a:stretch>
            <a:fillRect/>
          </a:stretch>
        </p:blipFill>
        <p:spPr>
          <a:xfrm>
            <a:off x="8338636" y="1441567"/>
            <a:ext cx="1547738" cy="3352125"/>
          </a:xfrm>
          <a:prstGeom prst="rect">
            <a:avLst/>
          </a:prstGeom>
        </p:spPr>
      </p:pic>
      <p:sp>
        <p:nvSpPr>
          <p:cNvPr id="7" name="Rettangolo 6">
            <a:extLst>
              <a:ext uri="{FF2B5EF4-FFF2-40B4-BE49-F238E27FC236}">
                <a16:creationId xmlns:a16="http://schemas.microsoft.com/office/drawing/2014/main" id="{164ACEA8-7BE3-C4BC-9819-1CE5D84A17AD}"/>
              </a:ext>
            </a:extLst>
          </p:cNvPr>
          <p:cNvSpPr/>
          <p:nvPr/>
        </p:nvSpPr>
        <p:spPr>
          <a:xfrm>
            <a:off x="1175253" y="2366270"/>
            <a:ext cx="3657600" cy="7424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0" i="0" u="none" strike="noStrike" baseline="0" dirty="0">
                <a:latin typeface="NimbusRomNo9L-Regu"/>
              </a:rPr>
              <a:t>Schermata iniziale app Android per raccolta dati e Schermata per creazione del dataset</a:t>
            </a:r>
          </a:p>
        </p:txBody>
      </p:sp>
      <p:sp>
        <p:nvSpPr>
          <p:cNvPr id="8" name="Freccia a sinistra 7">
            <a:extLst>
              <a:ext uri="{FF2B5EF4-FFF2-40B4-BE49-F238E27FC236}">
                <a16:creationId xmlns:a16="http://schemas.microsoft.com/office/drawing/2014/main" id="{144D967E-B9EF-095E-A104-780DE6F8DDDB}"/>
              </a:ext>
            </a:extLst>
          </p:cNvPr>
          <p:cNvSpPr/>
          <p:nvPr/>
        </p:nvSpPr>
        <p:spPr>
          <a:xfrm rot="10800000">
            <a:off x="5308600" y="2552853"/>
            <a:ext cx="787400" cy="369332"/>
          </a:xfrm>
          <a:prstGeom prst="lef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169DE18D-FA2C-29E4-B1F2-FD2540BCA675}"/>
              </a:ext>
            </a:extLst>
          </p:cNvPr>
          <p:cNvSpPr/>
          <p:nvPr/>
        </p:nvSpPr>
        <p:spPr>
          <a:xfrm>
            <a:off x="6994804" y="5199826"/>
            <a:ext cx="2476053" cy="742499"/>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0" i="0" u="none" strike="noStrike" baseline="0" dirty="0">
                <a:latin typeface="NimbusRomNo9L-Regu"/>
              </a:rPr>
              <a:t>Dataset ottenuto tramite Applicazione mobile</a:t>
            </a:r>
          </a:p>
        </p:txBody>
      </p:sp>
      <p:sp>
        <p:nvSpPr>
          <p:cNvPr id="10" name="Freccia a sinistra 9">
            <a:extLst>
              <a:ext uri="{FF2B5EF4-FFF2-40B4-BE49-F238E27FC236}">
                <a16:creationId xmlns:a16="http://schemas.microsoft.com/office/drawing/2014/main" id="{6051CB71-D3C1-1CC5-ABE8-8DA5B30046EF}"/>
              </a:ext>
            </a:extLst>
          </p:cNvPr>
          <p:cNvSpPr/>
          <p:nvPr/>
        </p:nvSpPr>
        <p:spPr>
          <a:xfrm>
            <a:off x="5874501" y="5430877"/>
            <a:ext cx="810114" cy="327796"/>
          </a:xfrm>
          <a:prstGeom prst="leftArrow">
            <a:avLst/>
          </a:prstGeom>
          <a:solidFill>
            <a:srgbClr val="D6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CBAF59F-4869-F58E-7595-8EC25AF8E383}"/>
              </a:ext>
            </a:extLst>
          </p:cNvPr>
          <p:cNvPicPr>
            <a:picLocks noChangeAspect="1"/>
          </p:cNvPicPr>
          <p:nvPr/>
        </p:nvPicPr>
        <p:blipFill>
          <a:blip r:embed="rId5"/>
          <a:stretch>
            <a:fillRect/>
          </a:stretch>
        </p:blipFill>
        <p:spPr>
          <a:xfrm>
            <a:off x="579284" y="4066818"/>
            <a:ext cx="5067153" cy="2266015"/>
          </a:xfrm>
          <a:prstGeom prst="rect">
            <a:avLst/>
          </a:prstGeom>
        </p:spPr>
      </p:pic>
    </p:spTree>
    <p:extLst>
      <p:ext uri="{BB962C8B-B14F-4D97-AF65-F5344CB8AC3E}">
        <p14:creationId xmlns:p14="http://schemas.microsoft.com/office/powerpoint/2010/main" val="1582559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6CCAD6-0D5A-58DB-F535-800E33DFC52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C14A5F07-C143-9E33-B30E-7D20C2BF5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C50F8C2-2651-7F40-90BF-65D75B455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4EC98DF-E8DC-D14C-AD5C-202D1E73E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32B028-7130-5E92-96C9-D403E152F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7865773-0CDE-C2F9-8641-E1177CBE0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236B8717-793D-1A8F-7ABA-8BD69DADF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34BA917-567B-2F33-3E10-027297C7F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BD4981FD-6BFB-7B59-B303-927468A33F38}"/>
              </a:ext>
            </a:extLst>
          </p:cNvPr>
          <p:cNvSpPr txBox="1"/>
          <p:nvPr/>
        </p:nvSpPr>
        <p:spPr>
          <a:xfrm>
            <a:off x="2215128" y="401515"/>
            <a:ext cx="6958300"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Fase 1: </a:t>
            </a:r>
            <a:r>
              <a:rPr lang="it-IT" sz="3200" b="1" dirty="0"/>
              <a:t>Algoritmi di Machine Learning</a:t>
            </a:r>
          </a:p>
        </p:txBody>
      </p:sp>
      <p:sp>
        <p:nvSpPr>
          <p:cNvPr id="14" name="Freccia a destra 13">
            <a:extLst>
              <a:ext uri="{FF2B5EF4-FFF2-40B4-BE49-F238E27FC236}">
                <a16:creationId xmlns:a16="http://schemas.microsoft.com/office/drawing/2014/main" id="{3A3A1961-DDFB-3C3A-40A4-3353BC65FC64}"/>
              </a:ext>
            </a:extLst>
          </p:cNvPr>
          <p:cNvSpPr/>
          <p:nvPr/>
        </p:nvSpPr>
        <p:spPr>
          <a:xfrm rot="5400000">
            <a:off x="2662173" y="2889806"/>
            <a:ext cx="564171" cy="394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4" name="Gruppo 23">
            <a:extLst>
              <a:ext uri="{FF2B5EF4-FFF2-40B4-BE49-F238E27FC236}">
                <a16:creationId xmlns:a16="http://schemas.microsoft.com/office/drawing/2014/main" id="{E24524D8-92B9-3B43-5600-47A35F712A00}"/>
              </a:ext>
            </a:extLst>
          </p:cNvPr>
          <p:cNvGrpSpPr/>
          <p:nvPr/>
        </p:nvGrpSpPr>
        <p:grpSpPr>
          <a:xfrm>
            <a:off x="609601" y="4090884"/>
            <a:ext cx="4579340" cy="1327739"/>
            <a:chOff x="6157944" y="3700847"/>
            <a:chExt cx="4852956" cy="1700136"/>
          </a:xfrm>
        </p:grpSpPr>
        <p:sp>
          <p:nvSpPr>
            <p:cNvPr id="19" name="Rettangolo 18">
              <a:extLst>
                <a:ext uri="{FF2B5EF4-FFF2-40B4-BE49-F238E27FC236}">
                  <a16:creationId xmlns:a16="http://schemas.microsoft.com/office/drawing/2014/main" id="{B3D9D713-B5F7-4C6C-B84A-DAC526942632}"/>
                </a:ext>
              </a:extLst>
            </p:cNvPr>
            <p:cNvSpPr/>
            <p:nvPr/>
          </p:nvSpPr>
          <p:spPr>
            <a:xfrm>
              <a:off x="6157944" y="3700847"/>
              <a:ext cx="4852956" cy="1700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pic>
          <p:nvPicPr>
            <p:cNvPr id="20" name="Immagine 19">
              <a:extLst>
                <a:ext uri="{FF2B5EF4-FFF2-40B4-BE49-F238E27FC236}">
                  <a16:creationId xmlns:a16="http://schemas.microsoft.com/office/drawing/2014/main" id="{6682D823-14AA-B843-E972-326107FE541C}"/>
                </a:ext>
              </a:extLst>
            </p:cNvPr>
            <p:cNvPicPr>
              <a:picLocks noChangeAspect="1"/>
            </p:cNvPicPr>
            <p:nvPr/>
          </p:nvPicPr>
          <p:blipFill>
            <a:blip r:embed="rId3"/>
            <a:stretch>
              <a:fillRect/>
            </a:stretch>
          </p:blipFill>
          <p:spPr>
            <a:xfrm>
              <a:off x="8745301" y="3818606"/>
              <a:ext cx="1905165" cy="853514"/>
            </a:xfrm>
            <a:prstGeom prst="rect">
              <a:avLst/>
            </a:prstGeom>
          </p:spPr>
        </p:pic>
        <p:sp>
          <p:nvSpPr>
            <p:cNvPr id="21" name="CasellaDiTesto 20">
              <a:extLst>
                <a:ext uri="{FF2B5EF4-FFF2-40B4-BE49-F238E27FC236}">
                  <a16:creationId xmlns:a16="http://schemas.microsoft.com/office/drawing/2014/main" id="{A82CBD14-EC05-1A0A-7233-66A747C0C002}"/>
                </a:ext>
              </a:extLst>
            </p:cNvPr>
            <p:cNvSpPr txBox="1"/>
            <p:nvPr/>
          </p:nvSpPr>
          <p:spPr>
            <a:xfrm>
              <a:off x="6419699" y="4093274"/>
              <a:ext cx="2009856" cy="388691"/>
            </a:xfrm>
            <a:prstGeom prst="rect">
              <a:avLst/>
            </a:prstGeom>
            <a:noFill/>
          </p:spPr>
          <p:txBody>
            <a:bodyPr wrap="square">
              <a:spAutoFit/>
            </a:bodyPr>
            <a:lstStyle/>
            <a:p>
              <a:pPr algn="just"/>
              <a:r>
                <a:rPr lang="it-IT" sz="1600" dirty="0">
                  <a:latin typeface="Palatino Linotype" panose="02040502050505030304" pitchFamily="18" charset="0"/>
                </a:rPr>
                <a:t>Distanza Euclidea</a:t>
              </a:r>
            </a:p>
          </p:txBody>
        </p:sp>
        <p:pic>
          <p:nvPicPr>
            <p:cNvPr id="22" name="Immagine 21">
              <a:extLst>
                <a:ext uri="{FF2B5EF4-FFF2-40B4-BE49-F238E27FC236}">
                  <a16:creationId xmlns:a16="http://schemas.microsoft.com/office/drawing/2014/main" id="{775D3CFC-F50A-4037-4D4A-CB033B3C1662}"/>
                </a:ext>
              </a:extLst>
            </p:cNvPr>
            <p:cNvPicPr>
              <a:picLocks noChangeAspect="1"/>
            </p:cNvPicPr>
            <p:nvPr/>
          </p:nvPicPr>
          <p:blipFill>
            <a:blip r:embed="rId4"/>
            <a:stretch>
              <a:fillRect/>
            </a:stretch>
          </p:blipFill>
          <p:spPr>
            <a:xfrm>
              <a:off x="9146727" y="4734102"/>
              <a:ext cx="1752752" cy="358171"/>
            </a:xfrm>
            <a:prstGeom prst="rect">
              <a:avLst/>
            </a:prstGeom>
          </p:spPr>
        </p:pic>
        <p:sp>
          <p:nvSpPr>
            <p:cNvPr id="23" name="CasellaDiTesto 22">
              <a:extLst>
                <a:ext uri="{FF2B5EF4-FFF2-40B4-BE49-F238E27FC236}">
                  <a16:creationId xmlns:a16="http://schemas.microsoft.com/office/drawing/2014/main" id="{0A373F3C-40C1-201B-8E22-874691B60538}"/>
                </a:ext>
              </a:extLst>
            </p:cNvPr>
            <p:cNvSpPr txBox="1"/>
            <p:nvPr/>
          </p:nvSpPr>
          <p:spPr>
            <a:xfrm>
              <a:off x="6416479" y="4668070"/>
              <a:ext cx="2312552" cy="388691"/>
            </a:xfrm>
            <a:prstGeom prst="rect">
              <a:avLst/>
            </a:prstGeom>
            <a:noFill/>
          </p:spPr>
          <p:txBody>
            <a:bodyPr wrap="square">
              <a:spAutoFit/>
            </a:bodyPr>
            <a:lstStyle/>
            <a:p>
              <a:pPr algn="just"/>
              <a:r>
                <a:rPr lang="it-IT" sz="1600" dirty="0">
                  <a:latin typeface="Palatino Linotype" panose="02040502050505030304" pitchFamily="18" charset="0"/>
                </a:rPr>
                <a:t>Distanza Manhattan</a:t>
              </a:r>
            </a:p>
          </p:txBody>
        </p:sp>
      </p:grpSp>
      <p:sp>
        <p:nvSpPr>
          <p:cNvPr id="25" name="Rettangolo 24">
            <a:extLst>
              <a:ext uri="{FF2B5EF4-FFF2-40B4-BE49-F238E27FC236}">
                <a16:creationId xmlns:a16="http://schemas.microsoft.com/office/drawing/2014/main" id="{F89F3D95-B457-8A0E-5420-4A7CE2E5E188}"/>
              </a:ext>
            </a:extLst>
          </p:cNvPr>
          <p:cNvSpPr/>
          <p:nvPr/>
        </p:nvSpPr>
        <p:spPr>
          <a:xfrm>
            <a:off x="1084894" y="3569903"/>
            <a:ext cx="3616056" cy="325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dirty="0"/>
              <a:t>Definizione dei </a:t>
            </a:r>
            <a:r>
              <a:rPr lang="it-IT" sz="1600" b="0" i="0" u="none" strike="noStrike" baseline="0" dirty="0" err="1">
                <a:latin typeface="NimbusRomNo9L-Medi"/>
              </a:rPr>
              <a:t>number</a:t>
            </a:r>
            <a:r>
              <a:rPr lang="it-IT" sz="1600" b="0" i="0" u="none" strike="noStrike" baseline="0" dirty="0">
                <a:latin typeface="NimbusRomNo9L-Medi"/>
              </a:rPr>
              <a:t> </a:t>
            </a:r>
            <a:r>
              <a:rPr lang="it-IT" sz="1600" b="0" i="0" u="none" strike="noStrike" baseline="0" dirty="0" err="1">
                <a:latin typeface="NimbusRomNo9L-Medi"/>
              </a:rPr>
              <a:t>neighbors</a:t>
            </a:r>
            <a:endParaRPr lang="it-IT" sz="1600" dirty="0"/>
          </a:p>
        </p:txBody>
      </p:sp>
      <p:sp>
        <p:nvSpPr>
          <p:cNvPr id="26" name="Rettangolo 25">
            <a:extLst>
              <a:ext uri="{FF2B5EF4-FFF2-40B4-BE49-F238E27FC236}">
                <a16:creationId xmlns:a16="http://schemas.microsoft.com/office/drawing/2014/main" id="{BA6D0ED3-D3CB-99E4-38CB-70E6F379C0C9}"/>
              </a:ext>
            </a:extLst>
          </p:cNvPr>
          <p:cNvSpPr/>
          <p:nvPr/>
        </p:nvSpPr>
        <p:spPr>
          <a:xfrm>
            <a:off x="683412" y="5622960"/>
            <a:ext cx="4406806" cy="5262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dirty="0"/>
              <a:t>Definizione del peso di ogni </a:t>
            </a:r>
            <a:r>
              <a:rPr lang="it-IT" sz="1600" b="0" i="0" u="none" strike="noStrike" baseline="0" dirty="0" err="1">
                <a:latin typeface="NimbusRomNo9L-Medi"/>
              </a:rPr>
              <a:t>number</a:t>
            </a:r>
            <a:r>
              <a:rPr lang="it-IT" sz="1600" b="0" i="0" u="none" strike="noStrike" baseline="0" dirty="0">
                <a:latin typeface="NimbusRomNo9L-Medi"/>
              </a:rPr>
              <a:t> </a:t>
            </a:r>
            <a:r>
              <a:rPr lang="it-IT" sz="1600" b="0" i="0" u="none" strike="noStrike" baseline="0" dirty="0" err="1">
                <a:latin typeface="NimbusRomNo9L-Medi"/>
              </a:rPr>
              <a:t>neighbors</a:t>
            </a:r>
            <a:endParaRPr lang="it-IT" sz="1600" dirty="0"/>
          </a:p>
        </p:txBody>
      </p:sp>
      <p:sp>
        <p:nvSpPr>
          <p:cNvPr id="28" name="Rettangolo 27">
            <a:extLst>
              <a:ext uri="{FF2B5EF4-FFF2-40B4-BE49-F238E27FC236}">
                <a16:creationId xmlns:a16="http://schemas.microsoft.com/office/drawing/2014/main" id="{C891A818-F144-BAA3-2591-1E3CF2939370}"/>
              </a:ext>
            </a:extLst>
          </p:cNvPr>
          <p:cNvSpPr/>
          <p:nvPr/>
        </p:nvSpPr>
        <p:spPr>
          <a:xfrm>
            <a:off x="1239727" y="1613884"/>
            <a:ext cx="3759200" cy="10976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dirty="0">
                <a:latin typeface="Palatino Linotype" panose="02040502050505030304" pitchFamily="18" charset="0"/>
              </a:rPr>
              <a:t>K-</a:t>
            </a:r>
            <a:r>
              <a:rPr lang="it-IT" sz="1600" b="1" dirty="0" err="1">
                <a:latin typeface="Palatino Linotype" panose="02040502050505030304" pitchFamily="18" charset="0"/>
              </a:rPr>
              <a:t>Nearest</a:t>
            </a:r>
            <a:r>
              <a:rPr lang="it-IT" sz="1600" b="1" dirty="0">
                <a:latin typeface="Palatino Linotype" panose="02040502050505030304" pitchFamily="18" charset="0"/>
              </a:rPr>
              <a:t> </a:t>
            </a:r>
            <a:r>
              <a:rPr lang="it-IT" sz="1600" b="1" dirty="0" err="1">
                <a:latin typeface="Palatino Linotype" panose="02040502050505030304" pitchFamily="18" charset="0"/>
              </a:rPr>
              <a:t>Neighbors</a:t>
            </a:r>
            <a:r>
              <a:rPr lang="it-IT" sz="1600" dirty="0">
                <a:latin typeface="Palatino Linotype" panose="02040502050505030304" pitchFamily="18" charset="0"/>
              </a:rPr>
              <a:t>: </a:t>
            </a:r>
            <a:r>
              <a:rPr lang="it-IT" sz="1600" dirty="0"/>
              <a:t>si basa sulla distanza tra punti di un dataset per trovare i "k" punti più vicini a quello di interesse.</a:t>
            </a:r>
          </a:p>
        </p:txBody>
      </p:sp>
      <p:sp>
        <p:nvSpPr>
          <p:cNvPr id="36" name="Rettangolo 35">
            <a:extLst>
              <a:ext uri="{FF2B5EF4-FFF2-40B4-BE49-F238E27FC236}">
                <a16:creationId xmlns:a16="http://schemas.microsoft.com/office/drawing/2014/main" id="{8656A24B-9615-F337-4DE4-5AF7158E1ECE}"/>
              </a:ext>
            </a:extLst>
          </p:cNvPr>
          <p:cNvSpPr/>
          <p:nvPr/>
        </p:nvSpPr>
        <p:spPr>
          <a:xfrm>
            <a:off x="5679147" y="4326077"/>
            <a:ext cx="4923372" cy="9025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it-IT" sz="1600" b="1" i="0" u="none" strike="noStrike" baseline="0" dirty="0"/>
              <a:t>Parametro C</a:t>
            </a:r>
            <a:r>
              <a:rPr lang="it-IT" sz="1600" b="0" i="0" u="none" strike="noStrike" baseline="0" dirty="0"/>
              <a:t>: controlla il trade-off tra la capacità del</a:t>
            </a:r>
            <a:r>
              <a:rPr lang="it-IT" sz="1600" dirty="0"/>
              <a:t> </a:t>
            </a:r>
            <a:r>
              <a:rPr lang="it-IT" sz="1600" b="0" i="0" u="none" strike="noStrike" baseline="0" dirty="0"/>
              <a:t>modello di adattarsi ai dati di addestramento e la sua tendenza all’</a:t>
            </a:r>
            <a:r>
              <a:rPr lang="it-IT" sz="1600" b="0" i="0" u="none" strike="noStrike" baseline="0" dirty="0" err="1"/>
              <a:t>overfitting</a:t>
            </a:r>
            <a:r>
              <a:rPr lang="it-IT" sz="1600" b="0" i="0" u="none" strike="noStrike" baseline="0" dirty="0"/>
              <a:t>.</a:t>
            </a:r>
            <a:endParaRPr lang="it-IT" sz="1600" dirty="0"/>
          </a:p>
        </p:txBody>
      </p:sp>
      <p:sp>
        <p:nvSpPr>
          <p:cNvPr id="44" name="Rettangolo 43">
            <a:extLst>
              <a:ext uri="{FF2B5EF4-FFF2-40B4-BE49-F238E27FC236}">
                <a16:creationId xmlns:a16="http://schemas.microsoft.com/office/drawing/2014/main" id="{5FC9712B-6F72-72AE-22F9-E1C65950BD04}"/>
              </a:ext>
            </a:extLst>
          </p:cNvPr>
          <p:cNvSpPr/>
          <p:nvPr/>
        </p:nvSpPr>
        <p:spPr>
          <a:xfrm>
            <a:off x="5666837" y="5359404"/>
            <a:ext cx="4923372" cy="6463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it-IT" sz="1600" b="1" i="0" u="none" strike="noStrike" baseline="0" dirty="0">
                <a:latin typeface="Aptos (Corpo)"/>
              </a:rPr>
              <a:t>Parametro gamma</a:t>
            </a:r>
            <a:r>
              <a:rPr lang="it-IT" sz="1600" b="0" i="0" u="none" strike="noStrike" baseline="0" dirty="0">
                <a:latin typeface="Aptos (Corpo)"/>
              </a:rPr>
              <a:t>: controlla l’influenza di ciascun punto sull’addestramento dell’algoritmo.</a:t>
            </a:r>
            <a:endParaRPr lang="it-IT" sz="1600" dirty="0">
              <a:latin typeface="Aptos (Corpo)"/>
            </a:endParaRPr>
          </a:p>
        </p:txBody>
      </p:sp>
      <p:sp>
        <p:nvSpPr>
          <p:cNvPr id="45" name="Rettangolo 44">
            <a:extLst>
              <a:ext uri="{FF2B5EF4-FFF2-40B4-BE49-F238E27FC236}">
                <a16:creationId xmlns:a16="http://schemas.microsoft.com/office/drawing/2014/main" id="{25AD561B-64F7-CC55-CE33-E433516AADDE}"/>
              </a:ext>
            </a:extLst>
          </p:cNvPr>
          <p:cNvSpPr/>
          <p:nvPr/>
        </p:nvSpPr>
        <p:spPr>
          <a:xfrm>
            <a:off x="6096000" y="1614193"/>
            <a:ext cx="3962684" cy="11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i="0" u="none" strike="noStrike" baseline="0" dirty="0"/>
              <a:t>Support </a:t>
            </a:r>
            <a:r>
              <a:rPr lang="it-IT" sz="1600" b="1" i="0" u="none" strike="noStrike" baseline="0" dirty="0" err="1"/>
              <a:t>Vector</a:t>
            </a:r>
            <a:r>
              <a:rPr lang="it-IT" sz="1600" b="1" i="0" u="none" strike="noStrike" baseline="0" dirty="0"/>
              <a:t> </a:t>
            </a:r>
            <a:r>
              <a:rPr lang="it-IT" sz="1600" b="1" i="0" u="none" strike="noStrike" baseline="0" dirty="0" err="1"/>
              <a:t>Regression</a:t>
            </a:r>
            <a:r>
              <a:rPr lang="it-IT" sz="1600" dirty="0">
                <a:latin typeface="Palatino Linotype" panose="02040502050505030304" pitchFamily="18" charset="0"/>
              </a:rPr>
              <a:t>: </a:t>
            </a:r>
            <a:r>
              <a:rPr lang="it-IT" sz="1600" dirty="0"/>
              <a:t>cerca di trovare una funzione che minimizzi gli errori oltre una certa soglia. Si è utilizzata una funzione non lineare Kernel RBF.</a:t>
            </a:r>
          </a:p>
        </p:txBody>
      </p:sp>
      <p:sp>
        <p:nvSpPr>
          <p:cNvPr id="46" name="Freccia a destra 45">
            <a:extLst>
              <a:ext uri="{FF2B5EF4-FFF2-40B4-BE49-F238E27FC236}">
                <a16:creationId xmlns:a16="http://schemas.microsoft.com/office/drawing/2014/main" id="{1CD02FC4-3432-1F70-2B31-76BDBE1149BD}"/>
              </a:ext>
            </a:extLst>
          </p:cNvPr>
          <p:cNvSpPr/>
          <p:nvPr/>
        </p:nvSpPr>
        <p:spPr>
          <a:xfrm rot="5400000">
            <a:off x="7877076" y="2946201"/>
            <a:ext cx="564171" cy="394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9" name="Gruppo 48">
            <a:extLst>
              <a:ext uri="{FF2B5EF4-FFF2-40B4-BE49-F238E27FC236}">
                <a16:creationId xmlns:a16="http://schemas.microsoft.com/office/drawing/2014/main" id="{D601EC4C-E83E-F8DE-0852-0E7421F2548D}"/>
              </a:ext>
            </a:extLst>
          </p:cNvPr>
          <p:cNvGrpSpPr/>
          <p:nvPr/>
        </p:nvGrpSpPr>
        <p:grpSpPr>
          <a:xfrm>
            <a:off x="6860330" y="3572464"/>
            <a:ext cx="2496314" cy="596985"/>
            <a:chOff x="6860330" y="3622108"/>
            <a:chExt cx="2496314" cy="596985"/>
          </a:xfrm>
        </p:grpSpPr>
        <p:sp>
          <p:nvSpPr>
            <p:cNvPr id="43" name="Rettangolo 42">
              <a:extLst>
                <a:ext uri="{FF2B5EF4-FFF2-40B4-BE49-F238E27FC236}">
                  <a16:creationId xmlns:a16="http://schemas.microsoft.com/office/drawing/2014/main" id="{ED9826EB-8689-6141-DA41-D65E63B25B20}"/>
                </a:ext>
              </a:extLst>
            </p:cNvPr>
            <p:cNvSpPr/>
            <p:nvPr/>
          </p:nvSpPr>
          <p:spPr>
            <a:xfrm>
              <a:off x="6860330" y="3622108"/>
              <a:ext cx="2496314" cy="5969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t-IT" sz="1600" dirty="0"/>
            </a:p>
          </p:txBody>
        </p:sp>
        <p:pic>
          <p:nvPicPr>
            <p:cNvPr id="48" name="Immagine 47">
              <a:extLst>
                <a:ext uri="{FF2B5EF4-FFF2-40B4-BE49-F238E27FC236}">
                  <a16:creationId xmlns:a16="http://schemas.microsoft.com/office/drawing/2014/main" id="{34CA8F8C-F908-14F9-3447-5E5DE35E6261}"/>
                </a:ext>
              </a:extLst>
            </p:cNvPr>
            <p:cNvPicPr>
              <a:picLocks noChangeAspect="1"/>
            </p:cNvPicPr>
            <p:nvPr/>
          </p:nvPicPr>
          <p:blipFill>
            <a:blip r:embed="rId5"/>
            <a:stretch>
              <a:fillRect/>
            </a:stretch>
          </p:blipFill>
          <p:spPr>
            <a:xfrm>
              <a:off x="7157045" y="3706995"/>
              <a:ext cx="2004234" cy="388654"/>
            </a:xfrm>
            <a:prstGeom prst="rect">
              <a:avLst/>
            </a:prstGeom>
          </p:spPr>
        </p:pic>
      </p:grpSp>
    </p:spTree>
    <p:extLst>
      <p:ext uri="{BB962C8B-B14F-4D97-AF65-F5344CB8AC3E}">
        <p14:creationId xmlns:p14="http://schemas.microsoft.com/office/powerpoint/2010/main" val="125626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D46742-3097-A562-8F6C-430765F37C28}"/>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2C3C7777-495B-3460-372F-B995E117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D2488422-82CC-CB7E-112C-036768FD3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E63C92-8A40-D1E6-C9CC-04B124AE7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E47F15-DCAA-06EC-5660-A71D46D3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4A0B8B3-0829-6B74-9247-EAA557F69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5F62A0FF-A34E-A2F1-1F93-80EE09246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A4A3FC5-03F9-6733-7DC9-4A00A630E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ttangolo 1">
            <a:extLst>
              <a:ext uri="{FF2B5EF4-FFF2-40B4-BE49-F238E27FC236}">
                <a16:creationId xmlns:a16="http://schemas.microsoft.com/office/drawing/2014/main" id="{EA69C30F-0A1F-D3BF-5E6D-5E5451C97B31}"/>
              </a:ext>
            </a:extLst>
          </p:cNvPr>
          <p:cNvSpPr/>
          <p:nvPr/>
        </p:nvSpPr>
        <p:spPr>
          <a:xfrm>
            <a:off x="1132959" y="4038704"/>
            <a:ext cx="2216215" cy="9642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i="0" u="none" strike="noStrike" baseline="0" dirty="0"/>
              <a:t>Numero Estimatori</a:t>
            </a:r>
            <a:r>
              <a:rPr lang="it-IT" sz="1600" b="0" i="0" u="none" strike="noStrike" baseline="0" dirty="0"/>
              <a:t>: </a:t>
            </a:r>
            <a:r>
              <a:rPr lang="it-IT" sz="1600" b="0" i="0" u="none" strike="noStrike" baseline="0" dirty="0">
                <a:latin typeface="NimbusRomNo9L-Regu"/>
              </a:rPr>
              <a:t>definisce il numero di alberi costruiti nella foresta.</a:t>
            </a:r>
            <a:endParaRPr lang="it-IT" sz="1600" dirty="0"/>
          </a:p>
        </p:txBody>
      </p:sp>
      <p:sp>
        <p:nvSpPr>
          <p:cNvPr id="3" name="Rettangolo 2">
            <a:extLst>
              <a:ext uri="{FF2B5EF4-FFF2-40B4-BE49-F238E27FC236}">
                <a16:creationId xmlns:a16="http://schemas.microsoft.com/office/drawing/2014/main" id="{F1529F07-4031-D8CE-8817-59FDCCC903B6}"/>
              </a:ext>
            </a:extLst>
          </p:cNvPr>
          <p:cNvSpPr/>
          <p:nvPr/>
        </p:nvSpPr>
        <p:spPr>
          <a:xfrm>
            <a:off x="867769" y="5139664"/>
            <a:ext cx="2794824" cy="8421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i="0" u="none" strike="noStrike" baseline="0" dirty="0">
                <a:latin typeface="Aptos (Corpo)"/>
              </a:rPr>
              <a:t>Max. </a:t>
            </a:r>
            <a:r>
              <a:rPr lang="it-IT" sz="1600" b="1" i="0" u="none" strike="noStrike" baseline="0" dirty="0" err="1">
                <a:latin typeface="NimbusRomNo9L-Medi"/>
              </a:rPr>
              <a:t>depth</a:t>
            </a:r>
            <a:r>
              <a:rPr lang="it-IT" sz="1600" b="0" i="0" u="none" strike="noStrike" baseline="0" dirty="0">
                <a:latin typeface="NimbusRomNo9L-Medi"/>
              </a:rPr>
              <a:t>:</a:t>
            </a:r>
            <a:r>
              <a:rPr lang="it-IT" sz="1600" dirty="0">
                <a:latin typeface="Aptos (Corpo)"/>
              </a:rPr>
              <a:t> </a:t>
            </a:r>
            <a:r>
              <a:rPr lang="it-IT" sz="1600" b="0" i="0" u="none" strike="noStrike" baseline="0" dirty="0">
                <a:latin typeface="NimbusRomNo9L-Regu"/>
              </a:rPr>
              <a:t>controlla quanto a fondo ogni albero può svilupparsi.</a:t>
            </a:r>
            <a:endParaRPr lang="it-IT" sz="1600" dirty="0">
              <a:latin typeface="Aptos (Corpo)"/>
            </a:endParaRPr>
          </a:p>
        </p:txBody>
      </p:sp>
      <p:sp>
        <p:nvSpPr>
          <p:cNvPr id="4" name="Rettangolo 3">
            <a:extLst>
              <a:ext uri="{FF2B5EF4-FFF2-40B4-BE49-F238E27FC236}">
                <a16:creationId xmlns:a16="http://schemas.microsoft.com/office/drawing/2014/main" id="{24248F6F-D6DF-47F1-EFD0-1590D7FB7AFF}"/>
              </a:ext>
            </a:extLst>
          </p:cNvPr>
          <p:cNvSpPr/>
          <p:nvPr/>
        </p:nvSpPr>
        <p:spPr>
          <a:xfrm>
            <a:off x="847503" y="1856317"/>
            <a:ext cx="2835357" cy="11737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dirty="0"/>
              <a:t>Random </a:t>
            </a:r>
            <a:r>
              <a:rPr lang="it-IT" sz="1600" b="1" dirty="0" err="1"/>
              <a:t>Forest</a:t>
            </a:r>
            <a:r>
              <a:rPr lang="it-IT" sz="1600" dirty="0">
                <a:latin typeface="Palatino Linotype" panose="02040502050505030304" pitchFamily="18" charset="0"/>
              </a:rPr>
              <a:t>: </a:t>
            </a:r>
            <a:r>
              <a:rPr lang="it-IT" sz="1600" b="0" i="0" u="none" strike="noStrike" baseline="0" dirty="0">
                <a:latin typeface="NimbusRomNo9L-Regu"/>
              </a:rPr>
              <a:t>è un insieme di alberi decisionali che prevede il valore target basandosi sulla media delle previsioni dei singoli alberi</a:t>
            </a:r>
            <a:r>
              <a:rPr lang="it-IT" sz="1600" dirty="0"/>
              <a:t>.</a:t>
            </a:r>
          </a:p>
        </p:txBody>
      </p:sp>
      <p:sp>
        <p:nvSpPr>
          <p:cNvPr id="5" name="Freccia a destra 4">
            <a:extLst>
              <a:ext uri="{FF2B5EF4-FFF2-40B4-BE49-F238E27FC236}">
                <a16:creationId xmlns:a16="http://schemas.microsoft.com/office/drawing/2014/main" id="{7BEF64E5-EEBC-7098-9939-04BF9D540998}"/>
              </a:ext>
            </a:extLst>
          </p:cNvPr>
          <p:cNvSpPr/>
          <p:nvPr/>
        </p:nvSpPr>
        <p:spPr>
          <a:xfrm rot="5400000">
            <a:off x="1873505" y="3360030"/>
            <a:ext cx="735124" cy="348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FE2C9BC6-7B65-68DB-4D46-F8E51968336C}"/>
              </a:ext>
            </a:extLst>
          </p:cNvPr>
          <p:cNvSpPr txBox="1"/>
          <p:nvPr/>
        </p:nvSpPr>
        <p:spPr>
          <a:xfrm>
            <a:off x="6253149" y="1786118"/>
            <a:ext cx="4331667" cy="307777"/>
          </a:xfrm>
          <a:prstGeom prst="rect">
            <a:avLst/>
          </a:prstGeom>
          <a:noFill/>
        </p:spPr>
        <p:txBody>
          <a:bodyPr wrap="square">
            <a:spAutoFit/>
          </a:bodyPr>
          <a:lstStyle/>
          <a:p>
            <a:r>
              <a:rPr lang="it-IT" sz="1400" b="0" i="0" u="none" strike="noStrike" baseline="0" dirty="0">
                <a:latin typeface="NimbusRomNo9L-Regu"/>
              </a:rPr>
              <a:t>Parametri Ottimizzati degli Algoritmi di Machine Learning </a:t>
            </a:r>
            <a:endParaRPr lang="it-IT" sz="1400" dirty="0"/>
          </a:p>
        </p:txBody>
      </p:sp>
      <p:sp>
        <p:nvSpPr>
          <p:cNvPr id="13" name="CasellaDiTesto 12">
            <a:extLst>
              <a:ext uri="{FF2B5EF4-FFF2-40B4-BE49-F238E27FC236}">
                <a16:creationId xmlns:a16="http://schemas.microsoft.com/office/drawing/2014/main" id="{5B59AB37-1D1E-66CB-5A68-2FCD37A5B616}"/>
              </a:ext>
            </a:extLst>
          </p:cNvPr>
          <p:cNvSpPr txBox="1"/>
          <p:nvPr/>
        </p:nvSpPr>
        <p:spPr>
          <a:xfrm>
            <a:off x="2138814" y="417793"/>
            <a:ext cx="6945600"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Fase 1: </a:t>
            </a:r>
            <a:r>
              <a:rPr lang="it-IT" sz="3200" b="1" dirty="0"/>
              <a:t>Algoritmi di Machine Learning</a:t>
            </a:r>
          </a:p>
        </p:txBody>
      </p:sp>
      <p:graphicFrame>
        <p:nvGraphicFramePr>
          <p:cNvPr id="6" name="Tabella 5">
            <a:extLst>
              <a:ext uri="{FF2B5EF4-FFF2-40B4-BE49-F238E27FC236}">
                <a16:creationId xmlns:a16="http://schemas.microsoft.com/office/drawing/2014/main" id="{B2D02B33-B521-F383-75FF-AE7F5901E340}"/>
              </a:ext>
            </a:extLst>
          </p:cNvPr>
          <p:cNvGraphicFramePr>
            <a:graphicFrameLocks noGrp="1"/>
          </p:cNvGraphicFramePr>
          <p:nvPr>
            <p:extLst>
              <p:ext uri="{D42A27DB-BD31-4B8C-83A1-F6EECF244321}">
                <p14:modId xmlns:p14="http://schemas.microsoft.com/office/powerpoint/2010/main" val="1797091711"/>
              </p:ext>
            </p:extLst>
          </p:nvPr>
        </p:nvGraphicFramePr>
        <p:xfrm>
          <a:off x="4606886" y="2136235"/>
          <a:ext cx="7311664" cy="3225581"/>
        </p:xfrm>
        <a:graphic>
          <a:graphicData uri="http://schemas.openxmlformats.org/drawingml/2006/table">
            <a:tbl>
              <a:tblPr firstRow="1" bandRow="1">
                <a:tableStyleId>{93296810-A885-4BE3-A3E7-6D5BEEA58F35}</a:tableStyleId>
              </a:tblPr>
              <a:tblGrid>
                <a:gridCol w="1219200">
                  <a:extLst>
                    <a:ext uri="{9D8B030D-6E8A-4147-A177-3AD203B41FA5}">
                      <a16:colId xmlns:a16="http://schemas.microsoft.com/office/drawing/2014/main" val="3263292120"/>
                    </a:ext>
                  </a:extLst>
                </a:gridCol>
                <a:gridCol w="1736034">
                  <a:extLst>
                    <a:ext uri="{9D8B030D-6E8A-4147-A177-3AD203B41FA5}">
                      <a16:colId xmlns:a16="http://schemas.microsoft.com/office/drawing/2014/main" val="849018058"/>
                    </a:ext>
                  </a:extLst>
                </a:gridCol>
                <a:gridCol w="2279374">
                  <a:extLst>
                    <a:ext uri="{9D8B030D-6E8A-4147-A177-3AD203B41FA5}">
                      <a16:colId xmlns:a16="http://schemas.microsoft.com/office/drawing/2014/main" val="219305229"/>
                    </a:ext>
                  </a:extLst>
                </a:gridCol>
                <a:gridCol w="2077056">
                  <a:extLst>
                    <a:ext uri="{9D8B030D-6E8A-4147-A177-3AD203B41FA5}">
                      <a16:colId xmlns:a16="http://schemas.microsoft.com/office/drawing/2014/main" val="3939565921"/>
                    </a:ext>
                  </a:extLst>
                </a:gridCol>
              </a:tblGrid>
              <a:tr h="543341">
                <a:tc>
                  <a:txBody>
                    <a:bodyPr/>
                    <a:lstStyle/>
                    <a:p>
                      <a:r>
                        <a:rPr lang="it-IT" sz="1600" dirty="0"/>
                        <a:t>Algoritmo</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it-IT" sz="1600" dirty="0"/>
                        <a:t>Parametro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it-IT" sz="1600" dirty="0"/>
                        <a:t>Valore(coordinata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it-IT" sz="1600" dirty="0"/>
                        <a:t>Valore(coordinata Y)</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360973"/>
                  </a:ext>
                </a:extLst>
              </a:tr>
              <a:tr h="314793">
                <a:tc>
                  <a:txBody>
                    <a:bodyPr/>
                    <a:lstStyle/>
                    <a:p>
                      <a:r>
                        <a:rPr lang="it-IT" sz="1600" dirty="0"/>
                        <a:t>KNN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t>n_neighbors</a:t>
                      </a:r>
                      <a:endParaRPr lang="it-IT"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20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8294567"/>
                  </a:ext>
                </a:extLst>
              </a:tr>
              <a:tr h="314793">
                <a:tc>
                  <a:txBody>
                    <a:bodyPr/>
                    <a:lstStyle/>
                    <a:p>
                      <a:endParaRPr lang="it-IT"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2(d. euclidea)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3207339"/>
                  </a:ext>
                </a:extLst>
              </a:tr>
              <a:tr h="314793">
                <a:tc>
                  <a:txBody>
                    <a:bodyPr/>
                    <a:lstStyle/>
                    <a:p>
                      <a:endParaRPr lang="it-IT"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t>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a:t>
                      </a:r>
                      <a:r>
                        <a:rPr lang="it-IT" sz="1600" dirty="0" err="1"/>
                        <a:t>uniform</a:t>
                      </a:r>
                      <a:r>
                        <a:rPr lang="it-IT"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a:t>
                      </a:r>
                      <a:r>
                        <a:rPr lang="it-IT" sz="1600" dirty="0" err="1"/>
                        <a:t>uniform</a:t>
                      </a:r>
                      <a:r>
                        <a:rPr lang="it-IT" sz="1600" dirty="0"/>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7396367"/>
                  </a:ext>
                </a:extLst>
              </a:tr>
              <a:tr h="314793">
                <a:tc>
                  <a:txBody>
                    <a:bodyPr/>
                    <a:lstStyle/>
                    <a:p>
                      <a:r>
                        <a:rPr lang="it-IT" sz="1600" dirty="0"/>
                        <a:t>SVR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7984707"/>
                  </a:ext>
                </a:extLst>
              </a:tr>
              <a:tr h="314793">
                <a:tc>
                  <a:txBody>
                    <a:bodyPr/>
                    <a:lstStyle/>
                    <a:p>
                      <a:endParaRPr lang="it-IT"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t>gamma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0,1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027809"/>
                  </a:ext>
                </a:extLst>
              </a:tr>
              <a:tr h="314793">
                <a:tc>
                  <a:txBody>
                    <a:bodyPr/>
                    <a:lstStyle/>
                    <a:p>
                      <a:endParaRPr lang="it-IT"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t>Kernel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a:t>
                      </a:r>
                      <a:r>
                        <a:rPr lang="it-IT" sz="1600" dirty="0" err="1"/>
                        <a:t>rbf</a:t>
                      </a:r>
                      <a:r>
                        <a:rPr lang="it-IT"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a:t>
                      </a:r>
                      <a:r>
                        <a:rPr lang="it-IT" sz="1600" dirty="0" err="1"/>
                        <a:t>rbf</a:t>
                      </a:r>
                      <a:r>
                        <a:rPr lang="it-IT" sz="1600" dirty="0"/>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8441963"/>
                  </a:ext>
                </a:extLst>
              </a:tr>
              <a:tr h="314793">
                <a:tc>
                  <a:txBody>
                    <a:bodyPr/>
                    <a:lstStyle/>
                    <a:p>
                      <a:r>
                        <a:rPr lang="it-IT" sz="1600" dirty="0"/>
                        <a:t>RF</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t>N_estimators</a:t>
                      </a:r>
                      <a:endParaRPr lang="it-IT"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200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5181123"/>
                  </a:ext>
                </a:extLst>
              </a:tr>
              <a:tr h="314793">
                <a:tc>
                  <a:txBody>
                    <a:bodyPr/>
                    <a:lstStyle/>
                    <a:p>
                      <a:endParaRPr lang="it-IT"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t>Max_depth</a:t>
                      </a:r>
                      <a:endParaRPr lang="it-IT"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600" dirty="0"/>
                        <a:t>10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8037862"/>
                  </a:ext>
                </a:extLst>
              </a:tr>
            </a:tbl>
          </a:graphicData>
        </a:graphic>
      </p:graphicFrame>
    </p:spTree>
    <p:extLst>
      <p:ext uri="{BB962C8B-B14F-4D97-AF65-F5344CB8AC3E}">
        <p14:creationId xmlns:p14="http://schemas.microsoft.com/office/powerpoint/2010/main" val="370783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60F3AD-5203-1E42-7BE1-B90D92C6CAA5}"/>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C0C5491-F54D-D706-0823-CAEA93985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2C8EABA2-0EFB-646A-21D1-2756DA1DC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0A97B63-80A3-96B0-CDC1-7C6C04E13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13352D-A919-2F85-E8FE-9A077B0F2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43ACB6C1-5315-01FC-CE98-49AB92F4B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B44A1659-A199-B5E6-B0DD-E8FB37BE6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88F2DE66-6222-2216-3F0F-2AD169BD3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BB3AFEB-F706-58F5-D2C6-C4698B720913}"/>
              </a:ext>
            </a:extLst>
          </p:cNvPr>
          <p:cNvSpPr txBox="1"/>
          <p:nvPr/>
        </p:nvSpPr>
        <p:spPr>
          <a:xfrm>
            <a:off x="904060" y="369812"/>
            <a:ext cx="9771852"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Fase 1: </a:t>
            </a:r>
            <a:r>
              <a:rPr lang="it-IT" sz="3200" b="1" dirty="0"/>
              <a:t>Addestramento e Valutazione Algoritmi di ML</a:t>
            </a:r>
          </a:p>
        </p:txBody>
      </p:sp>
      <p:sp>
        <p:nvSpPr>
          <p:cNvPr id="4" name="CasellaDiTesto 3">
            <a:extLst>
              <a:ext uri="{FF2B5EF4-FFF2-40B4-BE49-F238E27FC236}">
                <a16:creationId xmlns:a16="http://schemas.microsoft.com/office/drawing/2014/main" id="{11AADD0A-8476-FD7E-767A-2963DE5471FB}"/>
              </a:ext>
            </a:extLst>
          </p:cNvPr>
          <p:cNvSpPr txBox="1"/>
          <p:nvPr/>
        </p:nvSpPr>
        <p:spPr>
          <a:xfrm>
            <a:off x="3728598" y="1128876"/>
            <a:ext cx="3933516" cy="369332"/>
          </a:xfrm>
          <a:prstGeom prst="rect">
            <a:avLst/>
          </a:prstGeom>
          <a:noFill/>
        </p:spPr>
        <p:txBody>
          <a:bodyPr wrap="square">
            <a:spAutoFit/>
          </a:bodyPr>
          <a:lstStyle/>
          <a:p>
            <a:r>
              <a:rPr lang="it-IT" sz="1800" b="0" i="0" u="none" strike="noStrike" baseline="0" dirty="0">
                <a:latin typeface="NimbusRomNo9L-Regu"/>
              </a:rPr>
              <a:t>I dati del Dataset sono stati suddivisi in:</a:t>
            </a:r>
            <a:endParaRPr lang="it-IT" dirty="0"/>
          </a:p>
        </p:txBody>
      </p:sp>
      <p:pic>
        <p:nvPicPr>
          <p:cNvPr id="10" name="Immagine 9">
            <a:extLst>
              <a:ext uri="{FF2B5EF4-FFF2-40B4-BE49-F238E27FC236}">
                <a16:creationId xmlns:a16="http://schemas.microsoft.com/office/drawing/2014/main" id="{AF93AADC-776C-4BB8-C080-26B801E21ED7}"/>
              </a:ext>
            </a:extLst>
          </p:cNvPr>
          <p:cNvPicPr>
            <a:picLocks noChangeAspect="1"/>
          </p:cNvPicPr>
          <p:nvPr/>
        </p:nvPicPr>
        <p:blipFill>
          <a:blip r:embed="rId3"/>
          <a:stretch>
            <a:fillRect/>
          </a:stretch>
        </p:blipFill>
        <p:spPr>
          <a:xfrm>
            <a:off x="4826249" y="4719297"/>
            <a:ext cx="1120237" cy="457240"/>
          </a:xfrm>
          <a:prstGeom prst="rect">
            <a:avLst/>
          </a:prstGeom>
        </p:spPr>
      </p:pic>
      <p:sp>
        <p:nvSpPr>
          <p:cNvPr id="12" name="Rettangolo 11">
            <a:extLst>
              <a:ext uri="{FF2B5EF4-FFF2-40B4-BE49-F238E27FC236}">
                <a16:creationId xmlns:a16="http://schemas.microsoft.com/office/drawing/2014/main" id="{863A7B9B-F465-0530-2318-6227C3EBCC6A}"/>
              </a:ext>
            </a:extLst>
          </p:cNvPr>
          <p:cNvSpPr/>
          <p:nvPr/>
        </p:nvSpPr>
        <p:spPr>
          <a:xfrm>
            <a:off x="1265472" y="1748634"/>
            <a:ext cx="1698458" cy="4083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i="0" u="none" strike="noStrike" baseline="0" dirty="0">
                <a:latin typeface="NimbusRomNo9L-Regu"/>
              </a:rPr>
              <a:t>training set </a:t>
            </a:r>
            <a:r>
              <a:rPr lang="it-IT" sz="1600" b="0" i="0" u="none" strike="noStrike" baseline="0" dirty="0">
                <a:latin typeface="NimbusRomNo9L-Regu"/>
              </a:rPr>
              <a:t>(80%)</a:t>
            </a:r>
            <a:endParaRPr lang="it-IT" sz="1600" dirty="0"/>
          </a:p>
        </p:txBody>
      </p:sp>
      <p:sp>
        <p:nvSpPr>
          <p:cNvPr id="14" name="Rettangolo 13">
            <a:extLst>
              <a:ext uri="{FF2B5EF4-FFF2-40B4-BE49-F238E27FC236}">
                <a16:creationId xmlns:a16="http://schemas.microsoft.com/office/drawing/2014/main" id="{D382DAE7-1AEC-27C7-A459-2D8C1A667A80}"/>
              </a:ext>
            </a:extLst>
          </p:cNvPr>
          <p:cNvSpPr/>
          <p:nvPr/>
        </p:nvSpPr>
        <p:spPr>
          <a:xfrm>
            <a:off x="8186485" y="1819920"/>
            <a:ext cx="1550588" cy="4091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600" b="1" i="0" u="none" strike="noStrike" baseline="0" dirty="0">
                <a:latin typeface="NimbusRomNo9L-Regu"/>
              </a:rPr>
              <a:t>test set </a:t>
            </a:r>
            <a:r>
              <a:rPr lang="it-IT" sz="1600" b="0" i="0" u="none" strike="noStrike" baseline="0" dirty="0">
                <a:latin typeface="NimbusRomNo9L-Regu"/>
              </a:rPr>
              <a:t>(20%)</a:t>
            </a:r>
            <a:endParaRPr lang="it-IT" sz="1600" dirty="0"/>
          </a:p>
        </p:txBody>
      </p:sp>
      <p:sp>
        <p:nvSpPr>
          <p:cNvPr id="15" name="Freccia a destra 14">
            <a:extLst>
              <a:ext uri="{FF2B5EF4-FFF2-40B4-BE49-F238E27FC236}">
                <a16:creationId xmlns:a16="http://schemas.microsoft.com/office/drawing/2014/main" id="{625E69A5-341C-0222-864E-2954C984FF9F}"/>
              </a:ext>
            </a:extLst>
          </p:cNvPr>
          <p:cNvSpPr/>
          <p:nvPr/>
        </p:nvSpPr>
        <p:spPr>
          <a:xfrm rot="2302252">
            <a:off x="7420697" y="1631335"/>
            <a:ext cx="747692" cy="1585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a destra 15">
            <a:extLst>
              <a:ext uri="{FF2B5EF4-FFF2-40B4-BE49-F238E27FC236}">
                <a16:creationId xmlns:a16="http://schemas.microsoft.com/office/drawing/2014/main" id="{355EA9CE-5B3F-5B09-1493-A2FCBCC54513}"/>
              </a:ext>
            </a:extLst>
          </p:cNvPr>
          <p:cNvSpPr/>
          <p:nvPr/>
        </p:nvSpPr>
        <p:spPr>
          <a:xfrm rot="8660682">
            <a:off x="3117581" y="1617307"/>
            <a:ext cx="747692" cy="1585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279811C-93A3-3666-B8F6-EF32A8F89AFC}"/>
              </a:ext>
            </a:extLst>
          </p:cNvPr>
          <p:cNvSpPr/>
          <p:nvPr/>
        </p:nvSpPr>
        <p:spPr>
          <a:xfrm>
            <a:off x="740853" y="3037835"/>
            <a:ext cx="2747696" cy="9321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500" b="0" i="0" u="none" strike="noStrike" baseline="0" dirty="0">
                <a:latin typeface="NimbusRomNo9L-Regu"/>
              </a:rPr>
              <a:t>L’addestramento viene effettuato sia sulla coordi</a:t>
            </a:r>
            <a:r>
              <a:rPr lang="it-IT" sz="1500" dirty="0">
                <a:latin typeface="NimbusRomNo9L-Regu"/>
              </a:rPr>
              <a:t>nata x che sulla y tramite i 3 algoritmi di Machine Learning.</a:t>
            </a:r>
            <a:endParaRPr lang="it-IT" sz="1500" dirty="0"/>
          </a:p>
        </p:txBody>
      </p:sp>
      <p:sp>
        <p:nvSpPr>
          <p:cNvPr id="18" name="Freccia a destra 17">
            <a:extLst>
              <a:ext uri="{FF2B5EF4-FFF2-40B4-BE49-F238E27FC236}">
                <a16:creationId xmlns:a16="http://schemas.microsoft.com/office/drawing/2014/main" id="{F1B23E22-6207-02DA-7A5E-F2880BDB882D}"/>
              </a:ext>
            </a:extLst>
          </p:cNvPr>
          <p:cNvSpPr/>
          <p:nvPr/>
        </p:nvSpPr>
        <p:spPr>
          <a:xfrm rot="5400000">
            <a:off x="1858165" y="2399987"/>
            <a:ext cx="564171" cy="394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B5A88F82-B338-9096-8D02-54891FD588E8}"/>
              </a:ext>
            </a:extLst>
          </p:cNvPr>
          <p:cNvSpPr/>
          <p:nvPr/>
        </p:nvSpPr>
        <p:spPr>
          <a:xfrm>
            <a:off x="6394456" y="3454812"/>
            <a:ext cx="4789456" cy="3051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rtl="0" eaLnBrk="0" fontAlgn="base" latinLnBrk="0" hangingPunct="0">
              <a:lnSpc>
                <a:spcPct val="100000"/>
              </a:lnSpc>
              <a:spcBef>
                <a:spcPct val="0"/>
              </a:spcBef>
              <a:spcAft>
                <a:spcPct val="0"/>
              </a:spcAft>
              <a:buClrTx/>
              <a:buSzTx/>
              <a:tabLst/>
            </a:pPr>
            <a:r>
              <a:rPr lang="it-IT" sz="1500" b="1" dirty="0"/>
              <a:t>Coefficiente di determinazione: </a:t>
            </a:r>
            <a:r>
              <a:rPr lang="it-IT" sz="1500" dirty="0"/>
              <a:t>è usata per misurare la bontà dell'adattamento di un modello di regressione ai dati andando ad utilizzare le medie SSR (somma dei quadrati degli errori residuali) e SST (somma dei quadrati totali, che rappresenta la varianza totale dei dati rispetto alla media) . </a:t>
            </a:r>
          </a:p>
          <a:p>
            <a:pPr marL="0" marR="0" lvl="0" indent="0" defTabSz="914400" rtl="0" eaLnBrk="0" fontAlgn="base" latinLnBrk="0" hangingPunct="0">
              <a:lnSpc>
                <a:spcPct val="100000"/>
              </a:lnSpc>
              <a:spcBef>
                <a:spcPct val="0"/>
              </a:spcBef>
              <a:spcAft>
                <a:spcPct val="0"/>
              </a:spcAft>
              <a:buClrTx/>
              <a:buSzTx/>
              <a:buFontTx/>
              <a:buChar char="•"/>
              <a:tabLst/>
            </a:pPr>
            <a:r>
              <a:rPr kumimoji="0" lang="it-IT" altLang="it-IT" sz="1500" b="1" i="0" u="none" strike="noStrike" cap="none" normalizeH="0" baseline="0" dirty="0">
                <a:ln>
                  <a:noFill/>
                </a:ln>
                <a:solidFill>
                  <a:schemeClr val="tx1"/>
                </a:solidFill>
                <a:effectLst/>
                <a:latin typeface="Arial" panose="020B0604020202020204" pitchFamily="34" charset="0"/>
              </a:rPr>
              <a:t>R</a:t>
            </a:r>
            <a:r>
              <a:rPr kumimoji="0" lang="it-IT" altLang="it-IT" sz="1500" b="1" i="0" u="none" strike="noStrike" cap="none" normalizeH="0" baseline="30000" dirty="0">
                <a:ln>
                  <a:noFill/>
                </a:ln>
                <a:solidFill>
                  <a:schemeClr val="tx1"/>
                </a:solidFill>
                <a:effectLst/>
                <a:latin typeface="Arial" panose="020B0604020202020204" pitchFamily="34" charset="0"/>
              </a:rPr>
              <a:t>2</a:t>
            </a:r>
            <a:r>
              <a:rPr kumimoji="0" lang="it-IT" altLang="it-IT" sz="1500" b="1" i="0" u="none" strike="noStrike" cap="none" normalizeH="0" baseline="0" dirty="0">
                <a:ln>
                  <a:noFill/>
                </a:ln>
                <a:solidFill>
                  <a:schemeClr val="tx1"/>
                </a:solidFill>
                <a:effectLst/>
                <a:latin typeface="Arial" panose="020B0604020202020204" pitchFamily="34" charset="0"/>
              </a:rPr>
              <a:t>=1</a:t>
            </a:r>
            <a:r>
              <a:rPr kumimoji="0" lang="it-IT" altLang="it-IT" sz="1500" b="0" i="0" u="none" strike="noStrike" cap="none" normalizeH="0" baseline="0" dirty="0">
                <a:ln>
                  <a:noFill/>
                </a:ln>
                <a:solidFill>
                  <a:schemeClr val="tx1"/>
                </a:solidFill>
                <a:effectLst/>
                <a:latin typeface="Arial" panose="020B0604020202020204" pitchFamily="34" charset="0"/>
              </a:rPr>
              <a:t>: il modello spiega perfettamente la variabilità dei dati.</a:t>
            </a:r>
          </a:p>
          <a:p>
            <a:pPr marL="0" marR="0" lvl="0" indent="0" defTabSz="914400" rtl="0" eaLnBrk="0" fontAlgn="base" latinLnBrk="0" hangingPunct="0">
              <a:lnSpc>
                <a:spcPct val="100000"/>
              </a:lnSpc>
              <a:spcBef>
                <a:spcPct val="0"/>
              </a:spcBef>
              <a:spcAft>
                <a:spcPct val="0"/>
              </a:spcAft>
              <a:buClrTx/>
              <a:buSzTx/>
              <a:buFontTx/>
              <a:buChar char="•"/>
              <a:tabLst/>
            </a:pPr>
            <a:r>
              <a:rPr kumimoji="0" lang="it-IT" altLang="it-IT" sz="1500" b="1" i="0" u="none" strike="noStrike" cap="none" normalizeH="0" baseline="0" dirty="0">
                <a:ln>
                  <a:noFill/>
                </a:ln>
                <a:solidFill>
                  <a:schemeClr val="tx1"/>
                </a:solidFill>
                <a:effectLst/>
                <a:latin typeface="Arial" panose="020B0604020202020204" pitchFamily="34" charset="0"/>
              </a:rPr>
              <a:t>R</a:t>
            </a:r>
            <a:r>
              <a:rPr kumimoji="0" lang="it-IT" altLang="it-IT" sz="1500" b="1" i="0" u="none" strike="noStrike" cap="none" normalizeH="0" baseline="30000" dirty="0">
                <a:ln>
                  <a:noFill/>
                </a:ln>
                <a:solidFill>
                  <a:schemeClr val="tx1"/>
                </a:solidFill>
                <a:effectLst/>
                <a:latin typeface="Arial" panose="020B0604020202020204" pitchFamily="34" charset="0"/>
              </a:rPr>
              <a:t>2</a:t>
            </a:r>
            <a:r>
              <a:rPr kumimoji="0" lang="it-IT" altLang="it-IT" sz="1500" b="1" i="0" u="none" strike="noStrike" cap="none" normalizeH="0" baseline="0" dirty="0">
                <a:ln>
                  <a:noFill/>
                </a:ln>
                <a:solidFill>
                  <a:schemeClr val="tx1"/>
                </a:solidFill>
                <a:effectLst/>
                <a:latin typeface="Arial" panose="020B0604020202020204" pitchFamily="34" charset="0"/>
              </a:rPr>
              <a:t>=0</a:t>
            </a:r>
            <a:r>
              <a:rPr kumimoji="0" lang="it-IT" altLang="it-IT" sz="1500" b="0" i="0" u="none" strike="noStrike" cap="none" normalizeH="0" baseline="0" dirty="0">
                <a:ln>
                  <a:noFill/>
                </a:ln>
                <a:solidFill>
                  <a:schemeClr val="tx1"/>
                </a:solidFill>
                <a:effectLst/>
                <a:latin typeface="Arial" panose="020B0604020202020204" pitchFamily="34" charset="0"/>
              </a:rPr>
              <a:t>: il modello non spiega nulla della variabilità dei dati (il modello non è migliore della media SST).</a:t>
            </a:r>
          </a:p>
          <a:p>
            <a:pPr marL="0" marR="0" lvl="0" indent="0" defTabSz="914400" rtl="0" eaLnBrk="0" fontAlgn="base" latinLnBrk="0" hangingPunct="0">
              <a:lnSpc>
                <a:spcPct val="100000"/>
              </a:lnSpc>
              <a:spcBef>
                <a:spcPct val="0"/>
              </a:spcBef>
              <a:spcAft>
                <a:spcPct val="0"/>
              </a:spcAft>
              <a:buClrTx/>
              <a:buSzTx/>
              <a:buFontTx/>
              <a:buChar char="•"/>
              <a:tabLst/>
            </a:pPr>
            <a:r>
              <a:rPr kumimoji="0" lang="it-IT" altLang="it-IT" sz="1500" b="1" i="0" u="none" strike="noStrike" cap="none" normalizeH="0" baseline="0" dirty="0">
                <a:ln>
                  <a:noFill/>
                </a:ln>
                <a:solidFill>
                  <a:schemeClr val="tx1"/>
                </a:solidFill>
                <a:effectLst/>
                <a:latin typeface="Arial" panose="020B0604020202020204" pitchFamily="34" charset="0"/>
              </a:rPr>
              <a:t>R</a:t>
            </a:r>
            <a:r>
              <a:rPr kumimoji="0" lang="it-IT" altLang="it-IT" sz="1500" b="1" i="0" u="none" strike="noStrike" cap="none" normalizeH="0" baseline="30000" dirty="0">
                <a:ln>
                  <a:noFill/>
                </a:ln>
                <a:solidFill>
                  <a:schemeClr val="tx1"/>
                </a:solidFill>
                <a:effectLst/>
                <a:latin typeface="Arial" panose="020B0604020202020204" pitchFamily="34" charset="0"/>
              </a:rPr>
              <a:t>2 </a:t>
            </a:r>
            <a:r>
              <a:rPr kumimoji="0" lang="it-IT" altLang="it-IT" sz="1500" b="1" i="0" u="none" strike="noStrike" cap="none" normalizeH="0" baseline="0" dirty="0">
                <a:ln>
                  <a:noFill/>
                </a:ln>
                <a:solidFill>
                  <a:schemeClr val="tx1"/>
                </a:solidFill>
                <a:effectLst/>
                <a:latin typeface="Arial" panose="020B0604020202020204" pitchFamily="34" charset="0"/>
              </a:rPr>
              <a:t>negativo</a:t>
            </a:r>
            <a:r>
              <a:rPr kumimoji="0" lang="it-IT" altLang="it-IT" sz="1500" b="0" i="0" u="none" strike="noStrike" cap="none" normalizeH="0" baseline="0" dirty="0">
                <a:ln>
                  <a:noFill/>
                </a:ln>
                <a:solidFill>
                  <a:schemeClr val="tx1"/>
                </a:solidFill>
                <a:effectLst/>
                <a:latin typeface="Arial" panose="020B0604020202020204" pitchFamily="34" charset="0"/>
              </a:rPr>
              <a:t>: il modello è peggiore della media SST nel predire i valori.</a:t>
            </a:r>
          </a:p>
        </p:txBody>
      </p:sp>
      <p:sp>
        <p:nvSpPr>
          <p:cNvPr id="25" name="Freccia a sinistra 24">
            <a:extLst>
              <a:ext uri="{FF2B5EF4-FFF2-40B4-BE49-F238E27FC236}">
                <a16:creationId xmlns:a16="http://schemas.microsoft.com/office/drawing/2014/main" id="{5EC6EEBA-CB91-9E75-3D27-757BEE44201C}"/>
              </a:ext>
            </a:extLst>
          </p:cNvPr>
          <p:cNvSpPr/>
          <p:nvPr/>
        </p:nvSpPr>
        <p:spPr>
          <a:xfrm>
            <a:off x="6019042" y="4890855"/>
            <a:ext cx="206238" cy="178999"/>
          </a:xfrm>
          <a:prstGeom prst="lef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Rettangolo 25">
            <a:extLst>
              <a:ext uri="{FF2B5EF4-FFF2-40B4-BE49-F238E27FC236}">
                <a16:creationId xmlns:a16="http://schemas.microsoft.com/office/drawing/2014/main" id="{CD338E79-7760-8766-592C-A31F57178579}"/>
              </a:ext>
            </a:extLst>
          </p:cNvPr>
          <p:cNvSpPr/>
          <p:nvPr/>
        </p:nvSpPr>
        <p:spPr>
          <a:xfrm>
            <a:off x="6394457" y="2373598"/>
            <a:ext cx="4789456" cy="9321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500" b="1" dirty="0"/>
              <a:t>Mean </a:t>
            </a:r>
            <a:r>
              <a:rPr lang="it-IT" sz="1500" b="1" dirty="0" err="1"/>
              <a:t>Squared</a:t>
            </a:r>
            <a:r>
              <a:rPr lang="it-IT" sz="1500" b="1" dirty="0"/>
              <a:t> </a:t>
            </a:r>
            <a:r>
              <a:rPr lang="it-IT" sz="1500" b="1" dirty="0" err="1"/>
              <a:t>Error</a:t>
            </a:r>
            <a:r>
              <a:rPr lang="it-IT" sz="1500" dirty="0"/>
              <a:t>: valuta quanto i valori predetti da un modello differiscono dai valori effettivi osservati andando a calcolare il quadrato della differenza tra il valore reale </a:t>
            </a:r>
            <a:r>
              <a:rPr lang="it-IT" sz="1500" dirty="0" err="1"/>
              <a:t>y</a:t>
            </a:r>
            <a:r>
              <a:rPr lang="it-IT" sz="1500" baseline="-25000" dirty="0" err="1"/>
              <a:t>i</a:t>
            </a:r>
            <a:r>
              <a:rPr lang="it-IT" sz="1500" dirty="0"/>
              <a:t>​ e quello predetto </a:t>
            </a:r>
            <a:r>
              <a:rPr lang="it-IT" sz="1500" dirty="0" err="1"/>
              <a:t>y</a:t>
            </a:r>
            <a:r>
              <a:rPr lang="it-IT" sz="1500" baseline="-25000" dirty="0" err="1"/>
              <a:t>i</a:t>
            </a:r>
            <a:r>
              <a:rPr lang="it-IT" sz="1500" dirty="0"/>
              <a:t> segnato​. </a:t>
            </a:r>
          </a:p>
        </p:txBody>
      </p:sp>
      <p:pic>
        <p:nvPicPr>
          <p:cNvPr id="30" name="Immagine 29">
            <a:extLst>
              <a:ext uri="{FF2B5EF4-FFF2-40B4-BE49-F238E27FC236}">
                <a16:creationId xmlns:a16="http://schemas.microsoft.com/office/drawing/2014/main" id="{CECE7E86-1ED6-A76C-21E8-32697D3C6615}"/>
              </a:ext>
            </a:extLst>
          </p:cNvPr>
          <p:cNvPicPr>
            <a:picLocks noChangeAspect="1"/>
          </p:cNvPicPr>
          <p:nvPr/>
        </p:nvPicPr>
        <p:blipFill>
          <a:blip r:embed="rId4"/>
          <a:stretch>
            <a:fillRect/>
          </a:stretch>
        </p:blipFill>
        <p:spPr>
          <a:xfrm>
            <a:off x="4420049" y="2597426"/>
            <a:ext cx="1596823" cy="457240"/>
          </a:xfrm>
          <a:prstGeom prst="rect">
            <a:avLst/>
          </a:prstGeom>
        </p:spPr>
      </p:pic>
      <p:sp>
        <p:nvSpPr>
          <p:cNvPr id="34" name="Freccia a sinistra 33">
            <a:extLst>
              <a:ext uri="{FF2B5EF4-FFF2-40B4-BE49-F238E27FC236}">
                <a16:creationId xmlns:a16="http://schemas.microsoft.com/office/drawing/2014/main" id="{B2FBF7DD-193E-11B0-58C9-857ACDACF3DD}"/>
              </a:ext>
            </a:extLst>
          </p:cNvPr>
          <p:cNvSpPr/>
          <p:nvPr/>
        </p:nvSpPr>
        <p:spPr>
          <a:xfrm>
            <a:off x="6081936" y="2741917"/>
            <a:ext cx="206238" cy="178999"/>
          </a:xfrm>
          <a:prstGeom prst="lef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73350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F6159947-F298-578A-D05C-EA8363400796}"/>
              </a:ext>
            </a:extLst>
          </p:cNvPr>
          <p:cNvSpPr txBox="1"/>
          <p:nvPr/>
        </p:nvSpPr>
        <p:spPr>
          <a:xfrm>
            <a:off x="2314436" y="185741"/>
            <a:ext cx="7042207" cy="584775"/>
          </a:xfrm>
          <a:prstGeom prst="rect">
            <a:avLst/>
          </a:prstGeom>
          <a:noFill/>
        </p:spPr>
        <p:txBody>
          <a:bodyPr wrap="square" rtlCol="0">
            <a:spAutoFit/>
          </a:bodyPr>
          <a:lstStyle/>
          <a:p>
            <a:r>
              <a:rPr lang="it-IT" sz="3200" b="1" dirty="0">
                <a:latin typeface="Calibri" panose="020F0502020204030204" pitchFamily="34" charset="0"/>
                <a:cs typeface="Calibri" panose="020F0502020204030204" pitchFamily="34" charset="0"/>
              </a:rPr>
              <a:t>Inquadramento Tecnico-Scientifico: AR</a:t>
            </a:r>
          </a:p>
        </p:txBody>
      </p:sp>
      <p:sp>
        <p:nvSpPr>
          <p:cNvPr id="5" name="CasellaDiTesto 4">
            <a:extLst>
              <a:ext uri="{FF2B5EF4-FFF2-40B4-BE49-F238E27FC236}">
                <a16:creationId xmlns:a16="http://schemas.microsoft.com/office/drawing/2014/main" id="{2E902076-D852-C498-E4E2-F7C18CD34546}"/>
              </a:ext>
            </a:extLst>
          </p:cNvPr>
          <p:cNvSpPr txBox="1"/>
          <p:nvPr/>
        </p:nvSpPr>
        <p:spPr>
          <a:xfrm>
            <a:off x="448873" y="2657352"/>
            <a:ext cx="7422617" cy="3373937"/>
          </a:xfrm>
          <a:prstGeom prst="rect">
            <a:avLst/>
          </a:prstGeom>
          <a:noFill/>
        </p:spPr>
        <p:txBody>
          <a:bodyPr wrap="square" rtlCol="0">
            <a:spAutoFit/>
          </a:bodyPr>
          <a:lstStyle/>
          <a:p>
            <a:pPr algn="l">
              <a:lnSpc>
                <a:spcPct val="150000"/>
              </a:lnSpc>
            </a:pPr>
            <a:r>
              <a:rPr lang="it-IT" dirty="0">
                <a:latin typeface="Palatino Linotype" panose="02040502050505030304" pitchFamily="18" charset="0"/>
              </a:rPr>
              <a:t>Realtà Aumentata nasce ufficialmente solo nel 1990. Ma nel 1997 il </a:t>
            </a:r>
            <a:r>
              <a:rPr lang="it-IT" sz="1800" b="0" i="0" u="none" strike="noStrike" baseline="0" dirty="0">
                <a:latin typeface="Palatino Linotype" panose="02040502050505030304" pitchFamily="18" charset="0"/>
              </a:rPr>
              <a:t>professore Ronald </a:t>
            </a:r>
            <a:r>
              <a:rPr lang="it-IT" sz="1800" b="0" i="0" u="none" strike="noStrike" baseline="0" dirty="0" err="1">
                <a:latin typeface="Palatino Linotype" panose="02040502050505030304" pitchFamily="18" charset="0"/>
              </a:rPr>
              <a:t>Azuma</a:t>
            </a:r>
            <a:r>
              <a:rPr lang="it-IT" sz="1800" b="0" i="0" u="none" strike="noStrike" baseline="0" dirty="0">
                <a:latin typeface="Palatino Linotype" panose="02040502050505030304" pitchFamily="18" charset="0"/>
              </a:rPr>
              <a:t>, individua le 3 caratteristiche principali per un ottimale funzionamento dell’AR :</a:t>
            </a:r>
            <a:endParaRPr lang="it-IT" dirty="0">
              <a:latin typeface="Palatino Linotype" panose="02040502050505030304" pitchFamily="18" charset="0"/>
            </a:endParaRPr>
          </a:p>
          <a:p>
            <a:pPr marL="342900" indent="-342900">
              <a:lnSpc>
                <a:spcPct val="150000"/>
              </a:lnSpc>
              <a:buAutoNum type="arabicPeriod"/>
            </a:pPr>
            <a:r>
              <a:rPr lang="it-IT" dirty="0">
                <a:latin typeface="Palatino Linotype" panose="02040502050505030304" pitchFamily="18" charset="0"/>
              </a:rPr>
              <a:t>Essa combina oggetti virtuali (gli ologrammi) con l’ambiente reale.</a:t>
            </a:r>
          </a:p>
          <a:p>
            <a:pPr marL="342900" indent="-342900">
              <a:lnSpc>
                <a:spcPct val="150000"/>
              </a:lnSpc>
              <a:buAutoNum type="arabicPeriod"/>
            </a:pPr>
            <a:r>
              <a:rPr lang="it-IT" dirty="0">
                <a:latin typeface="Palatino Linotype" panose="02040502050505030304" pitchFamily="18" charset="0"/>
              </a:rPr>
              <a:t>Gli oggetti virtuali sono disposti in modo coerente con l’ambiente in cui si trovano; ad esempio, un quadro virtuale sarà allineato alla parete.</a:t>
            </a:r>
          </a:p>
          <a:p>
            <a:pPr marL="342900" indent="-342900">
              <a:lnSpc>
                <a:spcPct val="150000"/>
              </a:lnSpc>
              <a:buAutoNum type="arabicPeriod"/>
            </a:pPr>
            <a:r>
              <a:rPr lang="it-IT" dirty="0">
                <a:latin typeface="Palatino Linotype" panose="02040502050505030304" pitchFamily="18" charset="0"/>
              </a:rPr>
              <a:t>L’applicazione gira in tempo reale e l’esperienza è interattiva.</a:t>
            </a:r>
          </a:p>
        </p:txBody>
      </p:sp>
      <p:sp>
        <p:nvSpPr>
          <p:cNvPr id="3" name="CasellaDiTesto 2">
            <a:extLst>
              <a:ext uri="{FF2B5EF4-FFF2-40B4-BE49-F238E27FC236}">
                <a16:creationId xmlns:a16="http://schemas.microsoft.com/office/drawing/2014/main" id="{38860127-25E6-CA1E-A794-327D2067755E}"/>
              </a:ext>
            </a:extLst>
          </p:cNvPr>
          <p:cNvSpPr txBox="1"/>
          <p:nvPr/>
        </p:nvSpPr>
        <p:spPr>
          <a:xfrm>
            <a:off x="549386" y="857962"/>
            <a:ext cx="9450280" cy="1711944"/>
          </a:xfrm>
          <a:prstGeom prst="rect">
            <a:avLst/>
          </a:prstGeom>
          <a:noFill/>
        </p:spPr>
        <p:txBody>
          <a:bodyPr wrap="square" rtlCol="0">
            <a:spAutoFit/>
          </a:bodyPr>
          <a:lstStyle/>
          <a:p>
            <a:pPr algn="l">
              <a:lnSpc>
                <a:spcPct val="150000"/>
              </a:lnSpc>
            </a:pPr>
            <a:r>
              <a:rPr lang="it-IT" sz="1800" b="0" i="0" u="none" strike="noStrike" baseline="0" dirty="0">
                <a:latin typeface="Palatino Linotype" panose="02040502050505030304" pitchFamily="18" charset="0"/>
                <a:cs typeface="Calibri Light" panose="020F0302020204030204" pitchFamily="34" charset="0"/>
              </a:rPr>
              <a:t>La Realtà Aumentata (</a:t>
            </a:r>
            <a:r>
              <a:rPr lang="it-IT" sz="1800" b="0" i="0" u="none" strike="noStrike" baseline="0" dirty="0" err="1">
                <a:latin typeface="Palatino Linotype" panose="02040502050505030304" pitchFamily="18" charset="0"/>
                <a:cs typeface="Calibri Light" panose="020F0302020204030204" pitchFamily="34" charset="0"/>
              </a:rPr>
              <a:t>AR,dall’inglese</a:t>
            </a:r>
            <a:r>
              <a:rPr lang="it-IT" sz="1800" b="0" i="0" u="none" strike="noStrike" baseline="0" dirty="0">
                <a:latin typeface="Palatino Linotype" panose="02040502050505030304" pitchFamily="18" charset="0"/>
                <a:cs typeface="Calibri Light" panose="020F0302020204030204" pitchFamily="34" charset="0"/>
              </a:rPr>
              <a:t> </a:t>
            </a:r>
            <a:r>
              <a:rPr lang="it-IT" sz="1800" b="0" i="0" u="none" strike="noStrike" baseline="0" dirty="0" err="1">
                <a:latin typeface="Palatino Linotype" panose="02040502050505030304" pitchFamily="18" charset="0"/>
                <a:cs typeface="Calibri Light" panose="020F0302020204030204" pitchFamily="34" charset="0"/>
              </a:rPr>
              <a:t>Augmented</a:t>
            </a:r>
            <a:r>
              <a:rPr lang="it-IT" sz="1800" b="0" i="0" u="none" strike="noStrike" baseline="0" dirty="0">
                <a:latin typeface="Palatino Linotype" panose="02040502050505030304" pitchFamily="18" charset="0"/>
                <a:cs typeface="Calibri Light" panose="020F0302020204030204" pitchFamily="34" charset="0"/>
              </a:rPr>
              <a:t> Reality) è una tecnologia che permette</a:t>
            </a:r>
          </a:p>
          <a:p>
            <a:pPr algn="l">
              <a:lnSpc>
                <a:spcPct val="150000"/>
              </a:lnSpc>
            </a:pPr>
            <a:r>
              <a:rPr lang="it-IT" sz="1800" b="0" i="0" u="none" strike="noStrike" baseline="0" dirty="0">
                <a:latin typeface="Palatino Linotype" panose="02040502050505030304" pitchFamily="18" charset="0"/>
                <a:cs typeface="Calibri Light" panose="020F0302020204030204" pitchFamily="34" charset="0"/>
              </a:rPr>
              <a:t>la rappresentazione di una realtà alterata in cui, alla normale realtà percepita dai nostri</a:t>
            </a:r>
          </a:p>
          <a:p>
            <a:pPr algn="l">
              <a:lnSpc>
                <a:spcPct val="150000"/>
              </a:lnSpc>
            </a:pPr>
            <a:r>
              <a:rPr lang="it-IT" sz="1800" b="0" i="0" u="none" strike="noStrike" baseline="0" dirty="0">
                <a:latin typeface="Palatino Linotype" panose="02040502050505030304" pitchFamily="18" charset="0"/>
                <a:cs typeface="Calibri Light" panose="020F0302020204030204" pitchFamily="34" charset="0"/>
              </a:rPr>
              <a:t>sensi, vengono sovrapposte informazioni digitali, come immagini, video o modelli 3D attraverso dispositivi come smartphone, tablet, head-</a:t>
            </a:r>
            <a:r>
              <a:rPr lang="it-IT" sz="1800" b="0" i="0" u="none" strike="noStrike" baseline="0" dirty="0" err="1">
                <a:latin typeface="Palatino Linotype" panose="02040502050505030304" pitchFamily="18" charset="0"/>
                <a:cs typeface="Calibri Light" panose="020F0302020204030204" pitchFamily="34" charset="0"/>
              </a:rPr>
              <a:t>mounted</a:t>
            </a:r>
            <a:r>
              <a:rPr lang="it-IT" sz="1800" b="0" i="0" u="none" strike="noStrike" baseline="0" dirty="0">
                <a:latin typeface="Palatino Linotype" panose="02040502050505030304" pitchFamily="18" charset="0"/>
                <a:cs typeface="Calibri Light" panose="020F0302020204030204" pitchFamily="34" charset="0"/>
              </a:rPr>
              <a:t> display etc. </a:t>
            </a:r>
            <a:endParaRPr lang="it-IT" dirty="0">
              <a:latin typeface="Palatino Linotype" panose="02040502050505030304" pitchFamily="18" charset="0"/>
              <a:cs typeface="Calibri Light" panose="020F0302020204030204" pitchFamily="34" charset="0"/>
            </a:endParaRPr>
          </a:p>
        </p:txBody>
      </p:sp>
      <p:pic>
        <p:nvPicPr>
          <p:cNvPr id="13" name="Immagine 12">
            <a:extLst>
              <a:ext uri="{FF2B5EF4-FFF2-40B4-BE49-F238E27FC236}">
                <a16:creationId xmlns:a16="http://schemas.microsoft.com/office/drawing/2014/main" id="{F3791DAA-6238-F12F-9473-5E8D7461A166}"/>
              </a:ext>
            </a:extLst>
          </p:cNvPr>
          <p:cNvPicPr>
            <a:picLocks noGrp="1" noRot="1" noChangeAspect="1" noMove="1" noResize="1" noEditPoints="1" noAdjustHandles="1" noChangeArrowheads="1" noChangeShapeType="1" noCrop="1"/>
          </p:cNvPicPr>
          <p:nvPr/>
        </p:nvPicPr>
        <p:blipFill>
          <a:blip r:embed="rId3"/>
          <a:stretch>
            <a:fillRect/>
          </a:stretch>
        </p:blipFill>
        <p:spPr>
          <a:xfrm>
            <a:off x="7861395" y="2723103"/>
            <a:ext cx="4256351" cy="2901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0272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AAE16E-366C-91F8-7F36-FE451226F7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EAFABFB-7D91-D6AD-732C-FE70E0169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49C88CA-9120-98A3-2B41-52E416239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40AF257-78F7-0780-99E9-AF36E1B20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8AEA1F7-515D-13F8-BBA4-5A7255438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D03C7FA-D166-CFB1-367A-9F2C2C3AA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2CD6F39E-D1ED-EF69-9EB6-4E9153572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BB1D9B8-5A5B-383F-0895-5D14218C2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FC4B8E4-220C-8B71-C4D1-185BA6127BEC}"/>
              </a:ext>
            </a:extLst>
          </p:cNvPr>
          <p:cNvSpPr txBox="1"/>
          <p:nvPr/>
        </p:nvSpPr>
        <p:spPr>
          <a:xfrm>
            <a:off x="1678808" y="447571"/>
            <a:ext cx="8155535"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Fase 1: </a:t>
            </a:r>
            <a:r>
              <a:rPr lang="it-IT" sz="3200" b="1" dirty="0"/>
              <a:t>Risultati Valutazione Algoritmi di ML</a:t>
            </a:r>
          </a:p>
        </p:txBody>
      </p:sp>
      <p:pic>
        <p:nvPicPr>
          <p:cNvPr id="7" name="Immagine 6">
            <a:extLst>
              <a:ext uri="{FF2B5EF4-FFF2-40B4-BE49-F238E27FC236}">
                <a16:creationId xmlns:a16="http://schemas.microsoft.com/office/drawing/2014/main" id="{D808AA2B-11E1-1E54-185F-CD921030090B}"/>
              </a:ext>
            </a:extLst>
          </p:cNvPr>
          <p:cNvPicPr>
            <a:picLocks noChangeAspect="1"/>
          </p:cNvPicPr>
          <p:nvPr/>
        </p:nvPicPr>
        <p:blipFill>
          <a:blip r:embed="rId3"/>
          <a:stretch>
            <a:fillRect/>
          </a:stretch>
        </p:blipFill>
        <p:spPr>
          <a:xfrm>
            <a:off x="294640" y="2895006"/>
            <a:ext cx="5614416" cy="2372091"/>
          </a:xfrm>
          <a:prstGeom prst="rect">
            <a:avLst/>
          </a:prstGeom>
        </p:spPr>
      </p:pic>
      <p:pic>
        <p:nvPicPr>
          <p:cNvPr id="8" name="Immagine 7">
            <a:extLst>
              <a:ext uri="{FF2B5EF4-FFF2-40B4-BE49-F238E27FC236}">
                <a16:creationId xmlns:a16="http://schemas.microsoft.com/office/drawing/2014/main" id="{7098B03F-AC36-DF66-879D-11070EB5FC70}"/>
              </a:ext>
            </a:extLst>
          </p:cNvPr>
          <p:cNvPicPr>
            <a:picLocks noChangeAspect="1"/>
          </p:cNvPicPr>
          <p:nvPr/>
        </p:nvPicPr>
        <p:blipFill>
          <a:blip r:embed="rId4"/>
          <a:stretch>
            <a:fillRect/>
          </a:stretch>
        </p:blipFill>
        <p:spPr>
          <a:xfrm>
            <a:off x="6229096" y="3603827"/>
            <a:ext cx="5614416" cy="954450"/>
          </a:xfrm>
          <a:prstGeom prst="rect">
            <a:avLst/>
          </a:prstGeom>
        </p:spPr>
      </p:pic>
      <p:sp>
        <p:nvSpPr>
          <p:cNvPr id="10" name="CasellaDiTesto 9">
            <a:extLst>
              <a:ext uri="{FF2B5EF4-FFF2-40B4-BE49-F238E27FC236}">
                <a16:creationId xmlns:a16="http://schemas.microsoft.com/office/drawing/2014/main" id="{CE6505A8-0852-7DB9-4B50-6E8EEAA1626B}"/>
              </a:ext>
            </a:extLst>
          </p:cNvPr>
          <p:cNvSpPr txBox="1"/>
          <p:nvPr/>
        </p:nvSpPr>
        <p:spPr>
          <a:xfrm>
            <a:off x="4318976" y="1695933"/>
            <a:ext cx="3230959" cy="646331"/>
          </a:xfrm>
          <a:prstGeom prst="rect">
            <a:avLst/>
          </a:prstGeom>
          <a:noFill/>
        </p:spPr>
        <p:txBody>
          <a:bodyPr wrap="square">
            <a:spAutoFit/>
          </a:bodyPr>
          <a:lstStyle/>
          <a:p>
            <a:pPr algn="ctr"/>
            <a:r>
              <a:rPr lang="it-IT" dirty="0"/>
              <a:t>L’algoritmo migliore è risultato </a:t>
            </a:r>
          </a:p>
          <a:p>
            <a:pPr algn="ctr"/>
            <a:r>
              <a:rPr lang="it-IT" dirty="0"/>
              <a:t>essere il </a:t>
            </a:r>
            <a:r>
              <a:rPr lang="it-IT" b="1" dirty="0"/>
              <a:t>Random </a:t>
            </a:r>
            <a:r>
              <a:rPr lang="it-IT" b="1" dirty="0" err="1"/>
              <a:t>Forest</a:t>
            </a:r>
            <a:r>
              <a:rPr lang="it-IT" dirty="0"/>
              <a:t>.</a:t>
            </a:r>
          </a:p>
        </p:txBody>
      </p:sp>
    </p:spTree>
    <p:extLst>
      <p:ext uri="{BB962C8B-B14F-4D97-AF65-F5344CB8AC3E}">
        <p14:creationId xmlns:p14="http://schemas.microsoft.com/office/powerpoint/2010/main" val="1450267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66A3F0-F137-C800-70C7-DDEDDECAE3F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4777FC1C-88D7-C67E-7637-11B3A5460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E2EDC6E-6E5B-7C4F-4065-3876D58CE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C4EB70A-7536-5501-CD8E-8A5CB11F4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6831EF-A00D-AB5F-B97D-F583700F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5826D29-9505-FE5C-8B9E-92077E1E4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CF2DEA04-6E08-2FF8-6295-95EFF1807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5E4CAC37-3E09-26E9-C611-6964018DA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A92400C3-0B2C-B723-407D-345285568EE0}"/>
              </a:ext>
            </a:extLst>
          </p:cNvPr>
          <p:cNvSpPr txBox="1"/>
          <p:nvPr/>
        </p:nvSpPr>
        <p:spPr>
          <a:xfrm>
            <a:off x="2955715" y="174979"/>
            <a:ext cx="6103256"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Fase 2: Dimostrazione Prototipo</a:t>
            </a:r>
            <a:endParaRPr lang="it-IT" sz="3200" dirty="0"/>
          </a:p>
        </p:txBody>
      </p:sp>
      <p:pic>
        <p:nvPicPr>
          <p:cNvPr id="4" name="Immagine 3">
            <a:extLst>
              <a:ext uri="{FF2B5EF4-FFF2-40B4-BE49-F238E27FC236}">
                <a16:creationId xmlns:a16="http://schemas.microsoft.com/office/drawing/2014/main" id="{82E6CEA1-E7DA-EC59-7344-FB987F44589D}"/>
              </a:ext>
            </a:extLst>
          </p:cNvPr>
          <p:cNvPicPr>
            <a:picLocks noChangeAspect="1"/>
          </p:cNvPicPr>
          <p:nvPr/>
        </p:nvPicPr>
        <p:blipFill>
          <a:blip r:embed="rId3"/>
          <a:stretch>
            <a:fillRect/>
          </a:stretch>
        </p:blipFill>
        <p:spPr>
          <a:xfrm>
            <a:off x="3046457" y="953389"/>
            <a:ext cx="7535917" cy="5277938"/>
          </a:xfrm>
          <a:prstGeom prst="rect">
            <a:avLst/>
          </a:prstGeom>
        </p:spPr>
      </p:pic>
      <p:sp>
        <p:nvSpPr>
          <p:cNvPr id="8" name="Rettangolo 7">
            <a:extLst>
              <a:ext uri="{FF2B5EF4-FFF2-40B4-BE49-F238E27FC236}">
                <a16:creationId xmlns:a16="http://schemas.microsoft.com/office/drawing/2014/main" id="{70272B16-1562-8393-7760-AC9D956EFCF3}"/>
              </a:ext>
            </a:extLst>
          </p:cNvPr>
          <p:cNvSpPr/>
          <p:nvPr/>
        </p:nvSpPr>
        <p:spPr>
          <a:xfrm>
            <a:off x="333763" y="567863"/>
            <a:ext cx="2255455" cy="3693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L’utente avvia l’app</a:t>
            </a:r>
          </a:p>
        </p:txBody>
      </p:sp>
      <p:sp>
        <p:nvSpPr>
          <p:cNvPr id="9" name="Ovale 8">
            <a:extLst>
              <a:ext uri="{FF2B5EF4-FFF2-40B4-BE49-F238E27FC236}">
                <a16:creationId xmlns:a16="http://schemas.microsoft.com/office/drawing/2014/main" id="{38D6FAE2-4992-A409-AFE2-B53534CF96E7}"/>
              </a:ext>
            </a:extLst>
          </p:cNvPr>
          <p:cNvSpPr/>
          <p:nvPr/>
        </p:nvSpPr>
        <p:spPr>
          <a:xfrm>
            <a:off x="3230207" y="951267"/>
            <a:ext cx="812800" cy="8230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B14B6540-D1DF-EF71-CA29-AE5D85835B2F}"/>
              </a:ext>
            </a:extLst>
          </p:cNvPr>
          <p:cNvSpPr/>
          <p:nvPr/>
        </p:nvSpPr>
        <p:spPr>
          <a:xfrm>
            <a:off x="4257968" y="992147"/>
            <a:ext cx="918317" cy="8230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61577A5C-8869-47FA-CCEA-F9A5BC36C29F}"/>
              </a:ext>
            </a:extLst>
          </p:cNvPr>
          <p:cNvSpPr/>
          <p:nvPr/>
        </p:nvSpPr>
        <p:spPr>
          <a:xfrm>
            <a:off x="333763" y="1118547"/>
            <a:ext cx="2220815" cy="13172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L’app avvia la scansione continua dei segnali RSSI Beacon e li pubblica tramite messaggio a MQTT Broker</a:t>
            </a:r>
          </a:p>
        </p:txBody>
      </p:sp>
      <p:sp>
        <p:nvSpPr>
          <p:cNvPr id="12" name="Ovale 11">
            <a:extLst>
              <a:ext uri="{FF2B5EF4-FFF2-40B4-BE49-F238E27FC236}">
                <a16:creationId xmlns:a16="http://schemas.microsoft.com/office/drawing/2014/main" id="{D25277FE-5D06-77CC-6B69-BC7262AEC998}"/>
              </a:ext>
            </a:extLst>
          </p:cNvPr>
          <p:cNvSpPr/>
          <p:nvPr/>
        </p:nvSpPr>
        <p:spPr>
          <a:xfrm>
            <a:off x="6204033" y="1069327"/>
            <a:ext cx="804266" cy="82302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13" name="Rettangolo 12">
            <a:extLst>
              <a:ext uri="{FF2B5EF4-FFF2-40B4-BE49-F238E27FC236}">
                <a16:creationId xmlns:a16="http://schemas.microsoft.com/office/drawing/2014/main" id="{02710355-B6A5-2A6F-121B-A1C15439EB52}"/>
              </a:ext>
            </a:extLst>
          </p:cNvPr>
          <p:cNvSpPr/>
          <p:nvPr/>
        </p:nvSpPr>
        <p:spPr>
          <a:xfrm>
            <a:off x="333764" y="2642195"/>
            <a:ext cx="2220814" cy="7242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MQTT Broker lo pubblica il messaggio  a Database Interface</a:t>
            </a:r>
          </a:p>
        </p:txBody>
      </p:sp>
      <p:sp>
        <p:nvSpPr>
          <p:cNvPr id="14" name="Ovale 13">
            <a:extLst>
              <a:ext uri="{FF2B5EF4-FFF2-40B4-BE49-F238E27FC236}">
                <a16:creationId xmlns:a16="http://schemas.microsoft.com/office/drawing/2014/main" id="{0AFE3BE9-9824-A7B5-1BB7-86C0DFACDD68}"/>
              </a:ext>
            </a:extLst>
          </p:cNvPr>
          <p:cNvSpPr/>
          <p:nvPr/>
        </p:nvSpPr>
        <p:spPr>
          <a:xfrm>
            <a:off x="6892219" y="1066722"/>
            <a:ext cx="727468" cy="77340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A786B3C6-3543-393A-51E2-D6A5DF81F1B3}"/>
              </a:ext>
            </a:extLst>
          </p:cNvPr>
          <p:cNvSpPr/>
          <p:nvPr/>
        </p:nvSpPr>
        <p:spPr>
          <a:xfrm>
            <a:off x="333763" y="3581400"/>
            <a:ext cx="2220815" cy="8763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Database Interface esegue un POST verso Database RSSI che memorizza il valore</a:t>
            </a:r>
          </a:p>
        </p:txBody>
      </p:sp>
      <p:sp>
        <p:nvSpPr>
          <p:cNvPr id="16" name="Ovale 15">
            <a:extLst>
              <a:ext uri="{FF2B5EF4-FFF2-40B4-BE49-F238E27FC236}">
                <a16:creationId xmlns:a16="http://schemas.microsoft.com/office/drawing/2014/main" id="{BDFA17CF-4C29-3DD9-9939-95B438DB6AEA}"/>
              </a:ext>
            </a:extLst>
          </p:cNvPr>
          <p:cNvSpPr/>
          <p:nvPr/>
        </p:nvSpPr>
        <p:spPr>
          <a:xfrm>
            <a:off x="7531738" y="1017110"/>
            <a:ext cx="727468" cy="8230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91AB7378-24E1-AAD2-08BE-DDBA36CA7611}"/>
              </a:ext>
            </a:extLst>
          </p:cNvPr>
          <p:cNvSpPr/>
          <p:nvPr/>
        </p:nvSpPr>
        <p:spPr>
          <a:xfrm>
            <a:off x="333764" y="4672687"/>
            <a:ext cx="2220814" cy="10667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ML Position </a:t>
            </a:r>
            <a:r>
              <a:rPr lang="it-IT" sz="1400" dirty="0" err="1"/>
              <a:t>Predictor</a:t>
            </a:r>
            <a:r>
              <a:rPr lang="it-IT" sz="1400" dirty="0"/>
              <a:t> richiede i valori RSSI memorizzati in Database RSSI a Database Interface</a:t>
            </a:r>
          </a:p>
        </p:txBody>
      </p:sp>
      <p:sp>
        <p:nvSpPr>
          <p:cNvPr id="19" name="Ovale 18">
            <a:extLst>
              <a:ext uri="{FF2B5EF4-FFF2-40B4-BE49-F238E27FC236}">
                <a16:creationId xmlns:a16="http://schemas.microsoft.com/office/drawing/2014/main" id="{FB4F687F-BAE1-E5D6-4FC9-DEAAB260B454}"/>
              </a:ext>
            </a:extLst>
          </p:cNvPr>
          <p:cNvSpPr/>
          <p:nvPr/>
        </p:nvSpPr>
        <p:spPr>
          <a:xfrm>
            <a:off x="8326257" y="1150894"/>
            <a:ext cx="725312" cy="6642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69133554-88EE-B0D5-B7A9-F80588DF883F}"/>
              </a:ext>
            </a:extLst>
          </p:cNvPr>
          <p:cNvSpPr/>
          <p:nvPr/>
        </p:nvSpPr>
        <p:spPr>
          <a:xfrm>
            <a:off x="333763" y="5793177"/>
            <a:ext cx="2220815" cy="8763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Database Interface recupera {</a:t>
            </a:r>
            <a:r>
              <a:rPr lang="it-IT" sz="1400" dirty="0" err="1"/>
              <a:t>Mac,RSSI</a:t>
            </a:r>
            <a:r>
              <a:rPr lang="it-IT" sz="1400" dirty="0"/>
              <a:t> } e li invia a ML Position </a:t>
            </a:r>
            <a:r>
              <a:rPr lang="it-IT" sz="1400" dirty="0" err="1"/>
              <a:t>Predicotor</a:t>
            </a:r>
            <a:endParaRPr lang="it-IT" sz="1400" dirty="0"/>
          </a:p>
        </p:txBody>
      </p:sp>
    </p:spTree>
    <p:extLst>
      <p:ext uri="{BB962C8B-B14F-4D97-AF65-F5344CB8AC3E}">
        <p14:creationId xmlns:p14="http://schemas.microsoft.com/office/powerpoint/2010/main" val="25383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2" grpId="0" animBg="1"/>
      <p:bldP spid="12" grpId="1" animBg="1"/>
      <p:bldP spid="13" grpId="0" animBg="1"/>
      <p:bldP spid="14" grpId="0" animBg="1"/>
      <p:bldP spid="14" grpId="1" animBg="1"/>
      <p:bldP spid="14" grpId="2" animBg="1"/>
      <p:bldP spid="15" grpId="0" animBg="1"/>
      <p:bldP spid="16" grpId="0" animBg="1"/>
      <p:bldP spid="16" grpId="1" animBg="1"/>
      <p:bldP spid="17" grpId="0" animBg="1"/>
      <p:bldP spid="19" grpId="0" animBg="1"/>
      <p:bldP spid="19" grpId="1"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E1A7DC-06A6-419A-1E52-316B9407B03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45919B8-0EF4-EFED-4E42-D5E58EF2E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ACA3060-F0DD-F4C4-C460-524B9BCC4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A6F89EE-E120-55F1-F5A3-5890DFAC3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639386E-F674-CA43-6CD5-78E4E1E96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5BC4407-4290-1714-5055-C21D29D07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B2C600B0-A776-4357-8EE9-5197B2DD6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8C388B7A-6305-11F4-D3EB-0E28CB99E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DD97BECF-47CB-E1A2-B118-6D99EBC25FBE}"/>
              </a:ext>
            </a:extLst>
          </p:cNvPr>
          <p:cNvPicPr>
            <a:picLocks noChangeAspect="1"/>
          </p:cNvPicPr>
          <p:nvPr/>
        </p:nvPicPr>
        <p:blipFill>
          <a:blip r:embed="rId2"/>
          <a:stretch>
            <a:fillRect/>
          </a:stretch>
        </p:blipFill>
        <p:spPr>
          <a:xfrm>
            <a:off x="3159624" y="995819"/>
            <a:ext cx="7535917" cy="5277938"/>
          </a:xfrm>
          <a:prstGeom prst="rect">
            <a:avLst/>
          </a:prstGeom>
        </p:spPr>
      </p:pic>
      <p:sp>
        <p:nvSpPr>
          <p:cNvPr id="4" name="Rettangolo 3">
            <a:extLst>
              <a:ext uri="{FF2B5EF4-FFF2-40B4-BE49-F238E27FC236}">
                <a16:creationId xmlns:a16="http://schemas.microsoft.com/office/drawing/2014/main" id="{BF125C00-2814-B781-1843-57341230F5D7}"/>
              </a:ext>
            </a:extLst>
          </p:cNvPr>
          <p:cNvSpPr/>
          <p:nvPr/>
        </p:nvSpPr>
        <p:spPr>
          <a:xfrm>
            <a:off x="344054" y="2670600"/>
            <a:ext cx="2304810" cy="1516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ML Position </a:t>
            </a:r>
            <a:r>
              <a:rPr lang="it-IT" sz="1400" dirty="0" err="1"/>
              <a:t>Predictor</a:t>
            </a:r>
            <a:r>
              <a:rPr lang="it-IT" sz="1400" dirty="0"/>
              <a:t> nel caso in cui vale condizione </a:t>
            </a:r>
            <a:r>
              <a:rPr lang="it-IT" sz="1400" dirty="0" err="1"/>
              <a:t>mac</a:t>
            </a:r>
            <a:r>
              <a:rPr lang="it-IT" sz="1400" dirty="0"/>
              <a:t>=&gt;3 effettua Predizione Posizione e la invia a Interface Database altrimenti avvisa Predizione non possibile</a:t>
            </a:r>
          </a:p>
        </p:txBody>
      </p:sp>
      <p:sp>
        <p:nvSpPr>
          <p:cNvPr id="5" name="Rettangolo 4">
            <a:extLst>
              <a:ext uri="{FF2B5EF4-FFF2-40B4-BE49-F238E27FC236}">
                <a16:creationId xmlns:a16="http://schemas.microsoft.com/office/drawing/2014/main" id="{AB0D7EAB-D3E6-A627-3D7D-BE70B7C32953}"/>
              </a:ext>
            </a:extLst>
          </p:cNvPr>
          <p:cNvSpPr/>
          <p:nvPr/>
        </p:nvSpPr>
        <p:spPr>
          <a:xfrm>
            <a:off x="344054" y="4402386"/>
            <a:ext cx="2304810" cy="8763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Database Interface invia la nuova posizione a Database Position che la va a memorizzare </a:t>
            </a:r>
          </a:p>
        </p:txBody>
      </p:sp>
      <p:sp>
        <p:nvSpPr>
          <p:cNvPr id="6" name="Ovale 5">
            <a:extLst>
              <a:ext uri="{FF2B5EF4-FFF2-40B4-BE49-F238E27FC236}">
                <a16:creationId xmlns:a16="http://schemas.microsoft.com/office/drawing/2014/main" id="{61AF2034-C959-7849-768D-D8EB14AE22D3}"/>
              </a:ext>
            </a:extLst>
          </p:cNvPr>
          <p:cNvSpPr/>
          <p:nvPr/>
        </p:nvSpPr>
        <p:spPr>
          <a:xfrm>
            <a:off x="7005596" y="1121358"/>
            <a:ext cx="727468" cy="77340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7" name="Ovale 6">
            <a:extLst>
              <a:ext uri="{FF2B5EF4-FFF2-40B4-BE49-F238E27FC236}">
                <a16:creationId xmlns:a16="http://schemas.microsoft.com/office/drawing/2014/main" id="{8696D2FD-5FF4-26A5-AAB0-F25DFBFCF5A4}"/>
              </a:ext>
            </a:extLst>
          </p:cNvPr>
          <p:cNvSpPr/>
          <p:nvPr/>
        </p:nvSpPr>
        <p:spPr>
          <a:xfrm>
            <a:off x="8338110" y="1200204"/>
            <a:ext cx="876192" cy="6642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83829691-94E8-26A9-8A23-182FC34E98B5}"/>
              </a:ext>
            </a:extLst>
          </p:cNvPr>
          <p:cNvSpPr txBox="1"/>
          <p:nvPr/>
        </p:nvSpPr>
        <p:spPr>
          <a:xfrm>
            <a:off x="2981158" y="187491"/>
            <a:ext cx="6103256"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Fase 2: Dimostrazione Prototipo</a:t>
            </a:r>
            <a:endParaRPr lang="it-IT" sz="3200" dirty="0"/>
          </a:p>
        </p:txBody>
      </p:sp>
    </p:spTree>
    <p:extLst>
      <p:ext uri="{BB962C8B-B14F-4D97-AF65-F5344CB8AC3E}">
        <p14:creationId xmlns:p14="http://schemas.microsoft.com/office/powerpoint/2010/main" val="177766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9A5A06-EE79-6D56-CE00-CF169F2C396E}"/>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Isosceles Triangle 5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34FE40B1-FFF3-145B-56DC-5F596EDDDA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2305" y="1427981"/>
            <a:ext cx="8155535" cy="4860496"/>
          </a:xfrm>
          <a:prstGeom prst="rect">
            <a:avLst/>
          </a:prstGeom>
          <a:ln>
            <a:noFill/>
          </a:ln>
        </p:spPr>
      </p:pic>
      <p:sp>
        <p:nvSpPr>
          <p:cNvPr id="56" name="Isosceles Triangle 5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C7638199-69E5-7941-3188-7DF79F6A86B8}"/>
              </a:ext>
            </a:extLst>
          </p:cNvPr>
          <p:cNvSpPr txBox="1"/>
          <p:nvPr/>
        </p:nvSpPr>
        <p:spPr>
          <a:xfrm>
            <a:off x="2982064" y="230636"/>
            <a:ext cx="6102350"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Fase 2: Visualizzazione Scena AR</a:t>
            </a:r>
            <a:endParaRPr lang="it-IT" sz="3200" dirty="0"/>
          </a:p>
        </p:txBody>
      </p:sp>
      <p:sp>
        <p:nvSpPr>
          <p:cNvPr id="8" name="Ovale 7">
            <a:extLst>
              <a:ext uri="{FF2B5EF4-FFF2-40B4-BE49-F238E27FC236}">
                <a16:creationId xmlns:a16="http://schemas.microsoft.com/office/drawing/2014/main" id="{22423489-C910-2A4B-216C-116B1BDA8A74}"/>
              </a:ext>
            </a:extLst>
          </p:cNvPr>
          <p:cNvSpPr/>
          <p:nvPr/>
        </p:nvSpPr>
        <p:spPr>
          <a:xfrm>
            <a:off x="2918121" y="1214526"/>
            <a:ext cx="1155701" cy="1151882"/>
          </a:xfrm>
          <a:prstGeom prst="ellipse">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a:p>
        </p:txBody>
      </p:sp>
      <p:sp>
        <p:nvSpPr>
          <p:cNvPr id="9" name="Rettangolo 8">
            <a:extLst>
              <a:ext uri="{FF2B5EF4-FFF2-40B4-BE49-F238E27FC236}">
                <a16:creationId xmlns:a16="http://schemas.microsoft.com/office/drawing/2014/main" id="{39FFFDA5-3FAD-9E50-DC51-757FAEEF7500}"/>
              </a:ext>
            </a:extLst>
          </p:cNvPr>
          <p:cNvSpPr/>
          <p:nvPr/>
        </p:nvSpPr>
        <p:spPr>
          <a:xfrm>
            <a:off x="232436" y="728637"/>
            <a:ext cx="2400885" cy="736850"/>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L’utente accede alla pagina web e la richiesta di GET viene fatta all’AR Module</a:t>
            </a:r>
          </a:p>
        </p:txBody>
      </p:sp>
      <p:sp>
        <p:nvSpPr>
          <p:cNvPr id="10" name="Ovale 9">
            <a:extLst>
              <a:ext uri="{FF2B5EF4-FFF2-40B4-BE49-F238E27FC236}">
                <a16:creationId xmlns:a16="http://schemas.microsoft.com/office/drawing/2014/main" id="{92495B69-CF7C-099B-7650-A2DE3ECCC96C}"/>
              </a:ext>
            </a:extLst>
          </p:cNvPr>
          <p:cNvSpPr/>
          <p:nvPr/>
        </p:nvSpPr>
        <p:spPr>
          <a:xfrm>
            <a:off x="8769777" y="1444183"/>
            <a:ext cx="959835" cy="8230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E36E261A-D200-CDA1-BC40-CED1A885A962}"/>
              </a:ext>
            </a:extLst>
          </p:cNvPr>
          <p:cNvSpPr/>
          <p:nvPr/>
        </p:nvSpPr>
        <p:spPr>
          <a:xfrm>
            <a:off x="227608" y="1625621"/>
            <a:ext cx="2405713" cy="538049"/>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AR Module richiede l’Oggetto 3D a Database Interface </a:t>
            </a:r>
          </a:p>
        </p:txBody>
      </p:sp>
      <p:sp>
        <p:nvSpPr>
          <p:cNvPr id="12" name="Ovale 11">
            <a:extLst>
              <a:ext uri="{FF2B5EF4-FFF2-40B4-BE49-F238E27FC236}">
                <a16:creationId xmlns:a16="http://schemas.microsoft.com/office/drawing/2014/main" id="{95F768D5-5541-532A-8F51-510E6D0F86D8}"/>
              </a:ext>
            </a:extLst>
          </p:cNvPr>
          <p:cNvSpPr/>
          <p:nvPr/>
        </p:nvSpPr>
        <p:spPr>
          <a:xfrm>
            <a:off x="4845389" y="1361291"/>
            <a:ext cx="1054100" cy="100511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D952C647-E8F4-29E9-72E4-6DCE457DF54A}"/>
              </a:ext>
            </a:extLst>
          </p:cNvPr>
          <p:cNvSpPr/>
          <p:nvPr/>
        </p:nvSpPr>
        <p:spPr>
          <a:xfrm>
            <a:off x="227609" y="2323804"/>
            <a:ext cx="2405714" cy="824479"/>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Database Interface rimanda la richiesta GET Object a 3D Model Database che glielo invia</a:t>
            </a:r>
          </a:p>
        </p:txBody>
      </p:sp>
      <p:sp>
        <p:nvSpPr>
          <p:cNvPr id="14" name="Rettangolo 13">
            <a:extLst>
              <a:ext uri="{FF2B5EF4-FFF2-40B4-BE49-F238E27FC236}">
                <a16:creationId xmlns:a16="http://schemas.microsoft.com/office/drawing/2014/main" id="{A2B9CACD-20BD-1702-B9F8-F2145EAAF6AB}"/>
              </a:ext>
            </a:extLst>
          </p:cNvPr>
          <p:cNvSpPr/>
          <p:nvPr/>
        </p:nvSpPr>
        <p:spPr>
          <a:xfrm>
            <a:off x="227609" y="3308418"/>
            <a:ext cx="2405714" cy="693336"/>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Database Interface invia una richiesta Posizione Utente a Database Position</a:t>
            </a:r>
          </a:p>
        </p:txBody>
      </p:sp>
      <p:sp>
        <p:nvSpPr>
          <p:cNvPr id="15" name="Ovale 14">
            <a:extLst>
              <a:ext uri="{FF2B5EF4-FFF2-40B4-BE49-F238E27FC236}">
                <a16:creationId xmlns:a16="http://schemas.microsoft.com/office/drawing/2014/main" id="{81B3D305-B3C8-7166-8B07-3A7D7B889C80}"/>
              </a:ext>
            </a:extLst>
          </p:cNvPr>
          <p:cNvSpPr/>
          <p:nvPr/>
        </p:nvSpPr>
        <p:spPr>
          <a:xfrm>
            <a:off x="7200399" y="1361290"/>
            <a:ext cx="992242" cy="1005117"/>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15">
            <a:extLst>
              <a:ext uri="{FF2B5EF4-FFF2-40B4-BE49-F238E27FC236}">
                <a16:creationId xmlns:a16="http://schemas.microsoft.com/office/drawing/2014/main" id="{310BD61E-F305-293D-BE0E-A6244201EC8E}"/>
              </a:ext>
            </a:extLst>
          </p:cNvPr>
          <p:cNvSpPr/>
          <p:nvPr/>
        </p:nvSpPr>
        <p:spPr>
          <a:xfrm>
            <a:off x="227609" y="4161888"/>
            <a:ext cx="2405714" cy="69333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Database Position invia la posizione a Database Interface</a:t>
            </a:r>
          </a:p>
        </p:txBody>
      </p:sp>
      <p:sp>
        <p:nvSpPr>
          <p:cNvPr id="20" name="Rettangolo 19">
            <a:extLst>
              <a:ext uri="{FF2B5EF4-FFF2-40B4-BE49-F238E27FC236}">
                <a16:creationId xmlns:a16="http://schemas.microsoft.com/office/drawing/2014/main" id="{D98CCD18-07A4-1337-59F5-DC3C59C4F8DE}"/>
              </a:ext>
            </a:extLst>
          </p:cNvPr>
          <p:cNvSpPr/>
          <p:nvPr/>
        </p:nvSpPr>
        <p:spPr>
          <a:xfrm>
            <a:off x="235149" y="5015359"/>
            <a:ext cx="2405714" cy="872793"/>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Database Interface invia la nuova posizione utente a AR Module che aggiunge l’oggetto  alla scena</a:t>
            </a:r>
          </a:p>
        </p:txBody>
      </p:sp>
      <p:sp>
        <p:nvSpPr>
          <p:cNvPr id="21" name="Rettangolo 20">
            <a:extLst>
              <a:ext uri="{FF2B5EF4-FFF2-40B4-BE49-F238E27FC236}">
                <a16:creationId xmlns:a16="http://schemas.microsoft.com/office/drawing/2014/main" id="{3EC04B31-3A38-A5FC-2D55-282909D68B41}"/>
              </a:ext>
            </a:extLst>
          </p:cNvPr>
          <p:cNvSpPr/>
          <p:nvPr/>
        </p:nvSpPr>
        <p:spPr>
          <a:xfrm>
            <a:off x="235149" y="6048286"/>
            <a:ext cx="2405714" cy="40485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AR Module aggiorna la </a:t>
            </a:r>
            <a:r>
              <a:rPr lang="it-IT" sz="1400" dirty="0" err="1"/>
              <a:t>view</a:t>
            </a:r>
            <a:r>
              <a:rPr lang="it-IT" sz="1400" dirty="0"/>
              <a:t> dell’utente</a:t>
            </a:r>
          </a:p>
        </p:txBody>
      </p:sp>
    </p:spTree>
    <p:extLst>
      <p:ext uri="{BB962C8B-B14F-4D97-AF65-F5344CB8AC3E}">
        <p14:creationId xmlns:p14="http://schemas.microsoft.com/office/powerpoint/2010/main" val="345351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3"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2"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0" grpId="1" animBg="1"/>
      <p:bldP spid="10" grpId="2" animBg="1"/>
      <p:bldP spid="11" grpId="0" animBg="1"/>
      <p:bldP spid="12" grpId="0" animBg="1"/>
      <p:bldP spid="12" grpId="1" animBg="1"/>
      <p:bldP spid="12" grpId="2" animBg="1"/>
      <p:bldP spid="12" grpId="3" animBg="1"/>
      <p:bldP spid="13" grpId="0" animBg="1"/>
      <p:bldP spid="14" grpId="0" animBg="1"/>
      <p:bldP spid="15" grpId="0" animBg="1"/>
      <p:bldP spid="15" grpId="1" animBg="1"/>
      <p:bldP spid="16"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AFFE9B-3021-E759-79BB-1EA1E53B545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0A36684-A900-EAF3-816C-4D56FEE2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C04DF96-3B79-6F38-BF7E-7419B240B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E249C1D-DF7A-1E1F-AD26-87C90287C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1F091B4-B68E-D481-B74A-DE77D9AF1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465822F-985D-957F-44C5-E1662FE58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3D4439C-401D-AA2D-E0C0-C0278642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AB30142-0B34-72AA-5ECE-5433D1D33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45DB5C6D-21CF-773F-FD7B-D5F75979E932}"/>
              </a:ext>
            </a:extLst>
          </p:cNvPr>
          <p:cNvSpPr txBox="1"/>
          <p:nvPr/>
        </p:nvSpPr>
        <p:spPr>
          <a:xfrm>
            <a:off x="4095977" y="356289"/>
            <a:ext cx="2835357"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Risultati Finali</a:t>
            </a:r>
            <a:endParaRPr lang="it-IT" sz="3200" dirty="0"/>
          </a:p>
        </p:txBody>
      </p:sp>
      <p:pic>
        <p:nvPicPr>
          <p:cNvPr id="4" name="4_5821431117181359226">
            <a:hlinkClick r:id="" action="ppaction://media"/>
            <a:extLst>
              <a:ext uri="{FF2B5EF4-FFF2-40B4-BE49-F238E27FC236}">
                <a16:creationId xmlns:a16="http://schemas.microsoft.com/office/drawing/2014/main" id="{4290F997-9E1A-84CC-D710-EB1ECD0BEA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2307" y="1856317"/>
            <a:ext cx="6712998" cy="3776387"/>
          </a:xfrm>
          <a:prstGeom prst="rect">
            <a:avLst/>
          </a:prstGeom>
        </p:spPr>
      </p:pic>
      <p:pic>
        <p:nvPicPr>
          <p:cNvPr id="6" name="Immagine 5">
            <a:extLst>
              <a:ext uri="{FF2B5EF4-FFF2-40B4-BE49-F238E27FC236}">
                <a16:creationId xmlns:a16="http://schemas.microsoft.com/office/drawing/2014/main" id="{721C6C76-1854-3C06-4E25-A37DFCD7A99C}"/>
              </a:ext>
            </a:extLst>
          </p:cNvPr>
          <p:cNvPicPr>
            <a:picLocks noChangeAspect="1"/>
          </p:cNvPicPr>
          <p:nvPr/>
        </p:nvPicPr>
        <p:blipFill>
          <a:blip r:embed="rId6"/>
          <a:stretch>
            <a:fillRect/>
          </a:stretch>
        </p:blipFill>
        <p:spPr>
          <a:xfrm>
            <a:off x="8500530" y="1856317"/>
            <a:ext cx="1940654" cy="4064000"/>
          </a:xfrm>
          <a:prstGeom prst="rect">
            <a:avLst/>
          </a:prstGeom>
        </p:spPr>
      </p:pic>
      <p:sp>
        <p:nvSpPr>
          <p:cNvPr id="7" name="CasellaDiTesto 6">
            <a:extLst>
              <a:ext uri="{FF2B5EF4-FFF2-40B4-BE49-F238E27FC236}">
                <a16:creationId xmlns:a16="http://schemas.microsoft.com/office/drawing/2014/main" id="{5F7823F7-BC98-329B-4DF3-57EDA71536D4}"/>
              </a:ext>
            </a:extLst>
          </p:cNvPr>
          <p:cNvSpPr txBox="1"/>
          <p:nvPr/>
        </p:nvSpPr>
        <p:spPr>
          <a:xfrm>
            <a:off x="1054100" y="1201175"/>
            <a:ext cx="8416757" cy="369332"/>
          </a:xfrm>
          <a:prstGeom prst="rect">
            <a:avLst/>
          </a:prstGeom>
          <a:noFill/>
        </p:spPr>
        <p:txBody>
          <a:bodyPr wrap="square" rtlCol="0">
            <a:spAutoFit/>
          </a:bodyPr>
          <a:lstStyle/>
          <a:p>
            <a:r>
              <a:rPr lang="it-IT" dirty="0"/>
              <a:t>Video dimostrativo risultati mostrato anche per il Progetto RASTA</a:t>
            </a:r>
          </a:p>
        </p:txBody>
      </p:sp>
      <p:pic>
        <p:nvPicPr>
          <p:cNvPr id="9" name="Immagine 8">
            <a:extLst>
              <a:ext uri="{FF2B5EF4-FFF2-40B4-BE49-F238E27FC236}">
                <a16:creationId xmlns:a16="http://schemas.microsoft.com/office/drawing/2014/main" id="{0DEFAFA8-B38C-FD8A-5816-A0E9B04536BE}"/>
              </a:ext>
            </a:extLst>
          </p:cNvPr>
          <p:cNvPicPr>
            <a:picLocks noChangeAspect="1"/>
          </p:cNvPicPr>
          <p:nvPr/>
        </p:nvPicPr>
        <p:blipFill>
          <a:blip r:embed="rId7"/>
          <a:stretch>
            <a:fillRect/>
          </a:stretch>
        </p:blipFill>
        <p:spPr>
          <a:xfrm>
            <a:off x="7950954" y="648677"/>
            <a:ext cx="975445" cy="1104996"/>
          </a:xfrm>
          <a:prstGeom prst="rect">
            <a:avLst/>
          </a:prstGeom>
        </p:spPr>
      </p:pic>
    </p:spTree>
    <p:extLst>
      <p:ext uri="{BB962C8B-B14F-4D97-AF65-F5344CB8AC3E}">
        <p14:creationId xmlns:p14="http://schemas.microsoft.com/office/powerpoint/2010/main" val="67328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3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2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7B6100-E3A1-2AD9-F824-2A2FC2E8811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8FC51BB4-7CF4-0176-14AC-E4167DE1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044B639C-8442-A0BE-5E47-0B6D58DD5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1774765-0873-17E1-91EB-2DD15378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C24B59-0EA0-9A65-3A69-C062A3243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982B913-A9D9-3C98-AA47-199FC1E1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0FAF74FA-4D5E-3B81-C556-C0FDEB593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904985D-9BDB-844C-A6E6-636B35596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3861EDF-EA51-6301-3A5D-37828F2B711F}"/>
              </a:ext>
            </a:extLst>
          </p:cNvPr>
          <p:cNvSpPr txBox="1"/>
          <p:nvPr/>
        </p:nvSpPr>
        <p:spPr>
          <a:xfrm>
            <a:off x="3642769" y="353378"/>
            <a:ext cx="4858721"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Conclusioni e sviluppi futuri</a:t>
            </a:r>
            <a:endParaRPr lang="it-IT" sz="3200" dirty="0"/>
          </a:p>
        </p:txBody>
      </p:sp>
      <p:sp>
        <p:nvSpPr>
          <p:cNvPr id="5" name="Rettangolo con angoli arrotondati 4">
            <a:extLst>
              <a:ext uri="{FF2B5EF4-FFF2-40B4-BE49-F238E27FC236}">
                <a16:creationId xmlns:a16="http://schemas.microsoft.com/office/drawing/2014/main" id="{ACE1F66F-50C3-9C08-817F-D885202D7F73}"/>
              </a:ext>
            </a:extLst>
          </p:cNvPr>
          <p:cNvSpPr/>
          <p:nvPr/>
        </p:nvSpPr>
        <p:spPr>
          <a:xfrm>
            <a:off x="1318665" y="1241313"/>
            <a:ext cx="9556130" cy="2326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it-IT" sz="1800" b="0" i="0" u="none" strike="noStrike" baseline="0" dirty="0">
                <a:latin typeface="NimbusRomNo9L-Regu"/>
              </a:rPr>
              <a:t>Si è riusciti a sviluppare un sistema di realtà aumentata, attraverso l’utilizzo di beacon, funzionante ma che presenta le seguenti limitazioni:</a:t>
            </a:r>
          </a:p>
          <a:p>
            <a:pPr marL="285750" indent="-285750" algn="just">
              <a:buFont typeface="Arial" panose="020B0604020202020204" pitchFamily="34" charset="0"/>
              <a:buChar char="•"/>
            </a:pPr>
            <a:r>
              <a:rPr lang="it-IT" sz="1800" b="0" i="0" u="none" strike="noStrike" baseline="0" dirty="0">
                <a:latin typeface="NimbusRomNo9L-Regu"/>
              </a:rPr>
              <a:t>È emerso che i beacon utilizzati presentano limiti in termini di stabilità e accuratezza del segnale, influenzando negativamente la precisione delle previsioni di posizione.</a:t>
            </a:r>
          </a:p>
          <a:p>
            <a:pPr marL="285750" indent="-285750" algn="just">
              <a:buFont typeface="Arial" panose="020B0604020202020204" pitchFamily="34" charset="0"/>
              <a:buChar char="•"/>
            </a:pPr>
            <a:r>
              <a:rPr lang="it-IT" dirty="0">
                <a:latin typeface="NimbusRomNo9L-Regu"/>
              </a:rPr>
              <a:t>Si è utilizzata un’architettura </a:t>
            </a:r>
            <a:r>
              <a:rPr lang="it-IT" sz="1800" b="0" i="0" u="none" strike="noStrike" baseline="0" dirty="0">
                <a:latin typeface="NimbusRomNo9L-Regu"/>
              </a:rPr>
              <a:t>centralizzato, in cui le previsioni di posizione e le interazioni AR dipendono da un server principale, limitando l’autonomia del dispositivo mobile.</a:t>
            </a:r>
          </a:p>
          <a:p>
            <a:pPr marL="285750" indent="-285750" algn="just">
              <a:buFont typeface="Arial" panose="020B0604020202020204" pitchFamily="34" charset="0"/>
              <a:buChar char="•"/>
            </a:pPr>
            <a:r>
              <a:rPr lang="it-IT" sz="1800" b="0" i="0" u="none" strike="noStrike" baseline="0" dirty="0">
                <a:latin typeface="NimbusRomNo9L-Regu"/>
              </a:rPr>
              <a:t>L’applicazione è stata implementata considerando l’utilizzo da parte di un solo utente ma non si è avuto modo di testarne l’utilizzo di più utenti contemporaneamente.</a:t>
            </a:r>
          </a:p>
        </p:txBody>
      </p:sp>
      <p:sp>
        <p:nvSpPr>
          <p:cNvPr id="6" name="Rettangolo con angoli arrotondati 5">
            <a:extLst>
              <a:ext uri="{FF2B5EF4-FFF2-40B4-BE49-F238E27FC236}">
                <a16:creationId xmlns:a16="http://schemas.microsoft.com/office/drawing/2014/main" id="{42B04542-F502-1D58-1811-C888C89A1658}"/>
              </a:ext>
            </a:extLst>
          </p:cNvPr>
          <p:cNvSpPr/>
          <p:nvPr/>
        </p:nvSpPr>
        <p:spPr>
          <a:xfrm>
            <a:off x="1318665" y="3771340"/>
            <a:ext cx="9556130" cy="24816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it-IT" sz="1800" b="0" i="0" u="none" strike="noStrike" baseline="0" dirty="0">
                <a:latin typeface="NimbusRomNo9L-Regu"/>
              </a:rPr>
              <a:t>In virtù delle considerazioni fatte sono emersi i seguenti sviluppi futuri: </a:t>
            </a:r>
          </a:p>
          <a:p>
            <a:pPr marL="285750" indent="-285750" algn="just">
              <a:buFont typeface="Arial" panose="020B0604020202020204" pitchFamily="34" charset="0"/>
              <a:buChar char="•"/>
            </a:pPr>
            <a:r>
              <a:rPr lang="it-IT" sz="1800" b="0" i="0" u="none" strike="noStrike" baseline="0" dirty="0">
                <a:latin typeface="NimbusRomNo9L-Regu"/>
              </a:rPr>
              <a:t>Effettuare la previsione direttamente sullo smartphone riducendo così la dipendenza dal server.</a:t>
            </a:r>
          </a:p>
          <a:p>
            <a:pPr marL="285750" indent="-285750" algn="just">
              <a:buFont typeface="Arial" panose="020B0604020202020204" pitchFamily="34" charset="0"/>
              <a:buChar char="•"/>
            </a:pPr>
            <a:r>
              <a:rPr lang="it-IT" sz="1800" b="0" i="0" u="none" strike="noStrike" baseline="0" dirty="0">
                <a:latin typeface="NimbusRomNo9L-Regu"/>
              </a:rPr>
              <a:t>Elaborazione locale dei dati RSSI che renderebbe il sistema più robusto in ambienti dove la connessione alla rete è limitata o instabile, migliorando anche i tempi di risposta per l’utente.</a:t>
            </a:r>
          </a:p>
          <a:p>
            <a:pPr marL="285750" indent="-285750" algn="just">
              <a:buFont typeface="Arial" panose="020B0604020202020204" pitchFamily="34" charset="0"/>
              <a:buChar char="•"/>
            </a:pPr>
            <a:r>
              <a:rPr lang="it-IT" dirty="0">
                <a:latin typeface="NimbusRomNo9L-Regu"/>
              </a:rPr>
              <a:t>U</a:t>
            </a:r>
            <a:r>
              <a:rPr lang="it-IT" sz="1800" b="0" i="0" u="none" strike="noStrike" baseline="0" dirty="0">
                <a:latin typeface="NimbusRomNo9L-Regu"/>
              </a:rPr>
              <a:t>tilizzo di beacon più performanti o di tecnologie di posizionamento alternative.</a:t>
            </a:r>
          </a:p>
          <a:p>
            <a:pPr marL="285750" indent="-285750" algn="just">
              <a:buFont typeface="Arial" panose="020B0604020202020204" pitchFamily="34" charset="0"/>
              <a:buChar char="•"/>
            </a:pPr>
            <a:r>
              <a:rPr lang="it-IT" dirty="0">
                <a:latin typeface="NimbusRomNo9L-Regu"/>
              </a:rPr>
              <a:t>E</a:t>
            </a:r>
            <a:r>
              <a:rPr lang="it-IT" sz="1800" b="0" i="0" u="none" strike="noStrike" baseline="0" dirty="0">
                <a:latin typeface="NimbusRomNo9L-Regu"/>
              </a:rPr>
              <a:t>stensione del sistema per il </a:t>
            </a:r>
            <a:r>
              <a:rPr lang="it-IT" sz="1800" b="0" i="0" u="none" strike="noStrike" baseline="0" dirty="0">
                <a:latin typeface="NimbusRomNo9L-Medi"/>
              </a:rPr>
              <a:t>monitoraggio multi-utente utilizzando una </a:t>
            </a:r>
            <a:r>
              <a:rPr lang="it-IT" sz="1800" b="0" i="0" strike="noStrike" baseline="0" dirty="0">
                <a:latin typeface="NimbusRomNo9L-Medi"/>
              </a:rPr>
              <a:t>configurazione</a:t>
            </a:r>
            <a:r>
              <a:rPr lang="it-IT" sz="1800" b="0" i="0" u="none" strike="noStrike" baseline="0" dirty="0">
                <a:latin typeface="NimbusRomNo9L-Medi"/>
              </a:rPr>
              <a:t> distribuita dove gli utenti possono comunicare tra loro per scambiarsi informazioni</a:t>
            </a:r>
            <a:endParaRPr lang="it-IT" sz="1800" b="0" i="0" u="none" strike="noStrike" baseline="0" dirty="0">
              <a:latin typeface="NimbusRomNo9L-Regu"/>
            </a:endParaRPr>
          </a:p>
        </p:txBody>
      </p:sp>
    </p:spTree>
    <p:extLst>
      <p:ext uri="{BB962C8B-B14F-4D97-AF65-F5344CB8AC3E}">
        <p14:creationId xmlns:p14="http://schemas.microsoft.com/office/powerpoint/2010/main" val="292129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8C4E7B-9540-6A23-FB2C-89E55831361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B2AEE6EB-CCE7-04ED-1BBA-C656354B9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EA9744F-1DDC-0757-C707-8365B07D8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6909520-C4F9-2F07-7ACC-AED4A1091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7ED6AAC-5A7D-6353-C6E2-010B359D4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4FFA2A2-5B33-2613-A3A2-15CC34E9C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A3A68447-4EE1-3DF6-EC13-EEE22668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D64485F-4E09-498C-2B38-2969681F6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3CAC6806-3E5E-EEA6-4EDF-5D2402DFFD04}"/>
              </a:ext>
            </a:extLst>
          </p:cNvPr>
          <p:cNvSpPr txBox="1"/>
          <p:nvPr/>
        </p:nvSpPr>
        <p:spPr>
          <a:xfrm>
            <a:off x="2549039" y="2588391"/>
            <a:ext cx="7093921" cy="938719"/>
          </a:xfrm>
          <a:prstGeom prst="rect">
            <a:avLst/>
          </a:prstGeom>
          <a:noFill/>
        </p:spPr>
        <p:txBody>
          <a:bodyPr wrap="square">
            <a:spAutoFit/>
          </a:bodyPr>
          <a:lstStyle/>
          <a:p>
            <a:r>
              <a:rPr lang="it-IT" sz="5500" b="1" dirty="0">
                <a:solidFill>
                  <a:srgbClr val="0070C0"/>
                </a:solidFill>
                <a:latin typeface="Calibri" panose="020F0502020204030204" pitchFamily="34" charset="0"/>
                <a:cs typeface="Calibri" panose="020F0502020204030204" pitchFamily="34" charset="0"/>
              </a:rPr>
              <a:t>Grazie per l’Attenzione!</a:t>
            </a:r>
            <a:endParaRPr lang="it-IT" sz="5500" dirty="0">
              <a:solidFill>
                <a:srgbClr val="0070C0"/>
              </a:solidFill>
            </a:endParaRPr>
          </a:p>
        </p:txBody>
      </p:sp>
    </p:spTree>
    <p:extLst>
      <p:ext uri="{BB962C8B-B14F-4D97-AF65-F5344CB8AC3E}">
        <p14:creationId xmlns:p14="http://schemas.microsoft.com/office/powerpoint/2010/main" val="181478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7E24AB-96A3-38B4-481C-82FD71671E5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8F3192A2-969F-BAAE-2BDA-3DA4BEF52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9F22A58-E963-085A-B812-E6D48003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D57D647-96C8-8A79-3024-5F7DEB00D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DF99C85-E8FC-F63F-7A4D-3B446EF9D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B1C95E4-B013-8FD8-B046-9A3A16DDC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68653B07-C7FD-E77D-B3A1-9F5A8589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6674233-4CBE-0374-CCE3-9AF60D516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828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82B9F2-93BA-54D1-545B-31424BBFE03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A14D593A-B0E6-0657-745D-12DB921300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1DBE0B-3440-3164-F2BE-96471394E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EA9ABC7-83D1-298D-6620-DEAF9EC96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7CB84F3-4259-F9F7-1825-FFE46F32B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DA26288-635C-CEB7-8396-0A6999C45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34401CF-8920-0701-BFB2-A8EAC3A0D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5AF8BD7-62A2-4BB2-5D6C-93074AC2C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BD52F8E-CA55-FD25-C033-2BBBEC95ACF0}"/>
              </a:ext>
            </a:extLst>
          </p:cNvPr>
          <p:cNvPicPr>
            <a:picLocks noChangeAspect="1"/>
          </p:cNvPicPr>
          <p:nvPr/>
        </p:nvPicPr>
        <p:blipFill>
          <a:blip r:embed="rId2"/>
          <a:stretch>
            <a:fillRect/>
          </a:stretch>
        </p:blipFill>
        <p:spPr>
          <a:xfrm>
            <a:off x="1054858" y="1467491"/>
            <a:ext cx="5220152" cy="1005927"/>
          </a:xfrm>
          <a:prstGeom prst="rect">
            <a:avLst/>
          </a:prstGeom>
        </p:spPr>
      </p:pic>
      <p:sp>
        <p:nvSpPr>
          <p:cNvPr id="8" name="CasellaDiTesto 7">
            <a:extLst>
              <a:ext uri="{FF2B5EF4-FFF2-40B4-BE49-F238E27FC236}">
                <a16:creationId xmlns:a16="http://schemas.microsoft.com/office/drawing/2014/main" id="{03525ADB-1753-8B22-7FEC-C52453B746F5}"/>
              </a:ext>
            </a:extLst>
          </p:cNvPr>
          <p:cNvSpPr txBox="1"/>
          <p:nvPr/>
        </p:nvSpPr>
        <p:spPr>
          <a:xfrm>
            <a:off x="537663" y="2591060"/>
            <a:ext cx="5379328" cy="1754326"/>
          </a:xfrm>
          <a:prstGeom prst="rect">
            <a:avLst/>
          </a:prstGeom>
          <a:noFill/>
        </p:spPr>
        <p:txBody>
          <a:bodyPr wrap="square">
            <a:spAutoFit/>
          </a:bodyPr>
          <a:lstStyle/>
          <a:p>
            <a:pPr algn="l"/>
            <a:r>
              <a:rPr lang="it-IT" sz="1800" b="0" i="0" u="none" strike="noStrike" baseline="0" dirty="0">
                <a:latin typeface="CMMI12"/>
              </a:rPr>
              <a:t>Dove</a:t>
            </a:r>
          </a:p>
          <a:p>
            <a:pPr marL="285750" indent="-285750" algn="l">
              <a:buFont typeface="Arial" panose="020B0604020202020204" pitchFamily="34" charset="0"/>
              <a:buChar char="•"/>
            </a:pPr>
            <a:r>
              <a:rPr lang="it-IT" sz="1800" b="0" i="0" u="none" strike="noStrike" baseline="0" dirty="0">
                <a:latin typeface="CMMI12"/>
              </a:rPr>
              <a:t>n </a:t>
            </a:r>
            <a:r>
              <a:rPr lang="it-IT" sz="1800" b="0" i="0" u="none" strike="noStrike" baseline="0" dirty="0">
                <a:latin typeface="NimbusRomNo9L-Regu"/>
              </a:rPr>
              <a:t>`e il numero totale delle previsioni effettuate,</a:t>
            </a:r>
          </a:p>
          <a:p>
            <a:pPr marL="285750" indent="-285750" algn="l">
              <a:buFont typeface="Arial" panose="020B0604020202020204" pitchFamily="34" charset="0"/>
              <a:buChar char="•"/>
            </a:pPr>
            <a:r>
              <a:rPr lang="it-IT" sz="1800" b="0" i="0" u="none" strike="noStrike" baseline="0" dirty="0">
                <a:latin typeface="CMR12"/>
              </a:rPr>
              <a:t>(</a:t>
            </a:r>
            <a:r>
              <a:rPr lang="it-IT" sz="1800" b="0" i="0" u="none" strike="noStrike" baseline="0" dirty="0" err="1">
                <a:latin typeface="CMMI12"/>
              </a:rPr>
              <a:t>x</a:t>
            </a:r>
            <a:r>
              <a:rPr lang="it-IT" sz="1050" b="0" i="0" u="none" strike="noStrike" baseline="0" dirty="0" err="1">
                <a:latin typeface="NimbusRomNo9L-Regu"/>
              </a:rPr>
              <a:t>pred</a:t>
            </a:r>
            <a:r>
              <a:rPr lang="it-IT" sz="1050" b="0" i="0" u="none" strike="noStrike" baseline="0" dirty="0" err="1">
                <a:latin typeface="CMMI8"/>
              </a:rPr>
              <a:t>,i</a:t>
            </a:r>
            <a:r>
              <a:rPr lang="it-IT" sz="1800" b="0" i="0" u="none" strike="noStrike" baseline="0" dirty="0">
                <a:latin typeface="CMMI12"/>
              </a:rPr>
              <a:t>, </a:t>
            </a:r>
            <a:r>
              <a:rPr lang="it-IT" sz="1800" b="0" i="0" u="none" strike="noStrike" baseline="0" dirty="0" err="1">
                <a:latin typeface="CMMI12"/>
              </a:rPr>
              <a:t>y</a:t>
            </a:r>
            <a:r>
              <a:rPr lang="it-IT" sz="1050" b="0" i="0" u="none" strike="noStrike" baseline="0" dirty="0" err="1">
                <a:latin typeface="NimbusRomNo9L-Regu"/>
              </a:rPr>
              <a:t>pred</a:t>
            </a:r>
            <a:r>
              <a:rPr lang="it-IT" sz="1050" b="0" i="0" u="none" strike="noStrike" baseline="0" dirty="0" err="1">
                <a:latin typeface="CMMI8"/>
              </a:rPr>
              <a:t>,i</a:t>
            </a:r>
            <a:r>
              <a:rPr lang="it-IT" sz="1800" b="0" i="0" u="none" strike="noStrike" baseline="0" dirty="0">
                <a:latin typeface="CMR12"/>
              </a:rPr>
              <a:t>) </a:t>
            </a:r>
            <a:r>
              <a:rPr lang="it-IT" sz="1800" b="0" i="0" u="none" strike="noStrike" baseline="0" dirty="0">
                <a:latin typeface="NimbusRomNo9L-Regu"/>
              </a:rPr>
              <a:t>sono le coordinate previste dal modello per la </a:t>
            </a:r>
            <a:r>
              <a:rPr lang="it-IT" sz="1800" b="0" i="0" u="none" strike="noStrike" baseline="0" dirty="0">
                <a:latin typeface="CMMI12"/>
              </a:rPr>
              <a:t>i</a:t>
            </a:r>
            <a:r>
              <a:rPr lang="it-IT" sz="1800" b="0" i="0" u="none" strike="noStrike" baseline="0" dirty="0">
                <a:latin typeface="NimbusRomNo9L-Regu"/>
              </a:rPr>
              <a:t>-esima posizione,</a:t>
            </a:r>
          </a:p>
          <a:p>
            <a:pPr marL="285750" indent="-285750" algn="l">
              <a:buFont typeface="Arial" panose="020B0604020202020204" pitchFamily="34" charset="0"/>
              <a:buChar char="•"/>
            </a:pPr>
            <a:r>
              <a:rPr lang="it-IT" sz="1800" b="0" i="0" u="none" strike="noStrike" baseline="0" dirty="0">
                <a:latin typeface="CMR12"/>
              </a:rPr>
              <a:t>(</a:t>
            </a:r>
            <a:r>
              <a:rPr lang="it-IT" sz="1800" b="0" i="0" u="none" strike="noStrike" baseline="0" dirty="0" err="1">
                <a:latin typeface="CMMI12"/>
              </a:rPr>
              <a:t>x</a:t>
            </a:r>
            <a:r>
              <a:rPr lang="it-IT" sz="1050" b="0" i="0" u="none" strike="noStrike" baseline="0" dirty="0" err="1">
                <a:latin typeface="NimbusRomNo9L-Regu"/>
              </a:rPr>
              <a:t>true</a:t>
            </a:r>
            <a:r>
              <a:rPr lang="it-IT" sz="1050" b="0" i="0" u="none" strike="noStrike" baseline="0" dirty="0" err="1">
                <a:latin typeface="CMMI8"/>
              </a:rPr>
              <a:t>,i</a:t>
            </a:r>
            <a:r>
              <a:rPr lang="it-IT" sz="1800" b="0" i="0" u="none" strike="noStrike" baseline="0" dirty="0">
                <a:latin typeface="CMMI12"/>
              </a:rPr>
              <a:t>, </a:t>
            </a:r>
            <a:r>
              <a:rPr lang="it-IT" sz="1800" b="0" i="0" u="none" strike="noStrike" baseline="0" dirty="0" err="1">
                <a:latin typeface="CMMI12"/>
              </a:rPr>
              <a:t>y</a:t>
            </a:r>
            <a:r>
              <a:rPr lang="it-IT" sz="1050" b="0" i="0" u="none" strike="noStrike" baseline="0" dirty="0" err="1">
                <a:latin typeface="NimbusRomNo9L-Regu"/>
              </a:rPr>
              <a:t>true</a:t>
            </a:r>
            <a:r>
              <a:rPr lang="it-IT" sz="1050" b="0" i="0" u="none" strike="noStrike" baseline="0" dirty="0" err="1">
                <a:latin typeface="CMMI8"/>
              </a:rPr>
              <a:t>,i</a:t>
            </a:r>
            <a:r>
              <a:rPr lang="it-IT" sz="1800" b="0" i="0" u="none" strike="noStrike" baseline="0" dirty="0">
                <a:latin typeface="CMR12"/>
              </a:rPr>
              <a:t>) </a:t>
            </a:r>
            <a:r>
              <a:rPr lang="it-IT" sz="1800" b="0" i="0" u="none" strike="noStrike" baseline="0" dirty="0">
                <a:latin typeface="NimbusRomNo9L-Regu"/>
              </a:rPr>
              <a:t>sono le coordinate reali corrispondenti alla </a:t>
            </a:r>
            <a:r>
              <a:rPr lang="it-IT" sz="1800" b="0" i="0" u="none" strike="noStrike" baseline="0" dirty="0">
                <a:latin typeface="CMMI12"/>
              </a:rPr>
              <a:t>i</a:t>
            </a:r>
            <a:r>
              <a:rPr lang="it-IT" sz="1800" b="0" i="0" u="none" strike="noStrike" baseline="0" dirty="0">
                <a:latin typeface="NimbusRomNo9L-Regu"/>
              </a:rPr>
              <a:t>-esima posizione</a:t>
            </a:r>
            <a:endParaRPr lang="it-IT" dirty="0"/>
          </a:p>
        </p:txBody>
      </p:sp>
      <p:pic>
        <p:nvPicPr>
          <p:cNvPr id="10" name="Immagine 9">
            <a:extLst>
              <a:ext uri="{FF2B5EF4-FFF2-40B4-BE49-F238E27FC236}">
                <a16:creationId xmlns:a16="http://schemas.microsoft.com/office/drawing/2014/main" id="{90C872FE-AE45-28AD-C4E7-F33EC1D7C119}"/>
              </a:ext>
            </a:extLst>
          </p:cNvPr>
          <p:cNvPicPr>
            <a:picLocks noChangeAspect="1"/>
          </p:cNvPicPr>
          <p:nvPr/>
        </p:nvPicPr>
        <p:blipFill>
          <a:blip r:embed="rId3"/>
          <a:stretch>
            <a:fillRect/>
          </a:stretch>
        </p:blipFill>
        <p:spPr>
          <a:xfrm>
            <a:off x="537663" y="5287182"/>
            <a:ext cx="7323455" cy="777307"/>
          </a:xfrm>
          <a:prstGeom prst="rect">
            <a:avLst/>
          </a:prstGeom>
        </p:spPr>
      </p:pic>
      <p:pic>
        <p:nvPicPr>
          <p:cNvPr id="12" name="Immagine 11">
            <a:extLst>
              <a:ext uri="{FF2B5EF4-FFF2-40B4-BE49-F238E27FC236}">
                <a16:creationId xmlns:a16="http://schemas.microsoft.com/office/drawing/2014/main" id="{957FC7FC-0714-3F29-684E-FAA417CC5F9F}"/>
              </a:ext>
            </a:extLst>
          </p:cNvPr>
          <p:cNvPicPr>
            <a:picLocks noChangeAspect="1"/>
          </p:cNvPicPr>
          <p:nvPr/>
        </p:nvPicPr>
        <p:blipFill>
          <a:blip r:embed="rId4"/>
          <a:stretch>
            <a:fillRect/>
          </a:stretch>
        </p:blipFill>
        <p:spPr>
          <a:xfrm>
            <a:off x="6275010" y="994786"/>
            <a:ext cx="5159010" cy="4294947"/>
          </a:xfrm>
          <a:prstGeom prst="rect">
            <a:avLst/>
          </a:prstGeom>
        </p:spPr>
      </p:pic>
      <p:sp>
        <p:nvSpPr>
          <p:cNvPr id="14" name="CasellaDiTesto 13">
            <a:extLst>
              <a:ext uri="{FF2B5EF4-FFF2-40B4-BE49-F238E27FC236}">
                <a16:creationId xmlns:a16="http://schemas.microsoft.com/office/drawing/2014/main" id="{544CFE46-1221-AAA0-FF2B-4CC1FECD0BBB}"/>
              </a:ext>
            </a:extLst>
          </p:cNvPr>
          <p:cNvSpPr txBox="1"/>
          <p:nvPr/>
        </p:nvSpPr>
        <p:spPr>
          <a:xfrm>
            <a:off x="1934817" y="292369"/>
            <a:ext cx="7212496" cy="584775"/>
          </a:xfrm>
          <a:prstGeom prst="rect">
            <a:avLst/>
          </a:prstGeom>
          <a:noFill/>
        </p:spPr>
        <p:txBody>
          <a:bodyPr wrap="square">
            <a:spAutoFit/>
          </a:bodyPr>
          <a:lstStyle/>
          <a:p>
            <a:r>
              <a:rPr lang="it-IT" sz="3200" b="0" i="0" u="none" strike="noStrike" baseline="0" dirty="0">
                <a:latin typeface="NimbusRomNo9L-Medi"/>
              </a:rPr>
              <a:t>Errore medio in base alla distanza euclidea</a:t>
            </a:r>
            <a:endParaRPr lang="it-IT" sz="3200" dirty="0"/>
          </a:p>
        </p:txBody>
      </p:sp>
    </p:spTree>
    <p:extLst>
      <p:ext uri="{BB962C8B-B14F-4D97-AF65-F5344CB8AC3E}">
        <p14:creationId xmlns:p14="http://schemas.microsoft.com/office/powerpoint/2010/main" val="107093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0DB1E4-CB87-4371-6A6A-410595EDB45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C19B2C1-B262-ABE7-51F7-AF3D05186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6219E5C-D02F-0DCA-5FF8-87B2A90C7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76EDCFD-175B-8C5B-501D-15E1BF66C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BCDF917-7C2B-CF00-379A-E0307D65A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F8EDDBB-C77F-772F-8FC8-2312159E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117C01D2-5958-3BFC-EC50-66751809B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C4C8BDA2-62B3-6D28-906A-47906CE7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20BD1C99-BD46-6187-4614-7E4388A9904C}"/>
              </a:ext>
            </a:extLst>
          </p:cNvPr>
          <p:cNvSpPr txBox="1"/>
          <p:nvPr/>
        </p:nvSpPr>
        <p:spPr>
          <a:xfrm>
            <a:off x="1856687" y="375276"/>
            <a:ext cx="8155535" cy="1077218"/>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Fase 2: </a:t>
            </a:r>
            <a:r>
              <a:rPr lang="it-IT" sz="3200" b="1" dirty="0"/>
              <a:t>Integrazione Modulo AR e Modulo Posizionamento</a:t>
            </a:r>
          </a:p>
        </p:txBody>
      </p:sp>
      <p:pic>
        <p:nvPicPr>
          <p:cNvPr id="63" name="Immagine 62">
            <a:extLst>
              <a:ext uri="{FF2B5EF4-FFF2-40B4-BE49-F238E27FC236}">
                <a16:creationId xmlns:a16="http://schemas.microsoft.com/office/drawing/2014/main" id="{6A887CB0-7C8D-7124-90B9-6B2E73F90EE7}"/>
              </a:ext>
            </a:extLst>
          </p:cNvPr>
          <p:cNvPicPr>
            <a:picLocks noChangeAspect="1"/>
          </p:cNvPicPr>
          <p:nvPr/>
        </p:nvPicPr>
        <p:blipFill>
          <a:blip r:embed="rId3"/>
          <a:stretch>
            <a:fillRect/>
          </a:stretch>
        </p:blipFill>
        <p:spPr>
          <a:xfrm>
            <a:off x="312714" y="1489660"/>
            <a:ext cx="5014471" cy="3256604"/>
          </a:xfrm>
          <a:prstGeom prst="rect">
            <a:avLst/>
          </a:prstGeom>
        </p:spPr>
      </p:pic>
      <p:pic>
        <p:nvPicPr>
          <p:cNvPr id="91" name="Immagine 90">
            <a:extLst>
              <a:ext uri="{FF2B5EF4-FFF2-40B4-BE49-F238E27FC236}">
                <a16:creationId xmlns:a16="http://schemas.microsoft.com/office/drawing/2014/main" id="{6C0412EA-F17A-731F-E2D5-05508D44886E}"/>
              </a:ext>
            </a:extLst>
          </p:cNvPr>
          <p:cNvPicPr>
            <a:picLocks noChangeAspect="1"/>
          </p:cNvPicPr>
          <p:nvPr/>
        </p:nvPicPr>
        <p:blipFill>
          <a:blip r:embed="rId4"/>
          <a:stretch>
            <a:fillRect/>
          </a:stretch>
        </p:blipFill>
        <p:spPr>
          <a:xfrm>
            <a:off x="6445257" y="1489660"/>
            <a:ext cx="4628671" cy="2694606"/>
          </a:xfrm>
          <a:prstGeom prst="rect">
            <a:avLst/>
          </a:prstGeom>
        </p:spPr>
      </p:pic>
      <p:sp>
        <p:nvSpPr>
          <p:cNvPr id="93" name="CasellaDiTesto 92">
            <a:extLst>
              <a:ext uri="{FF2B5EF4-FFF2-40B4-BE49-F238E27FC236}">
                <a16:creationId xmlns:a16="http://schemas.microsoft.com/office/drawing/2014/main" id="{591058A3-65BF-1802-129C-C281513E519F}"/>
              </a:ext>
            </a:extLst>
          </p:cNvPr>
          <p:cNvSpPr txBox="1"/>
          <p:nvPr/>
        </p:nvSpPr>
        <p:spPr>
          <a:xfrm>
            <a:off x="343895" y="4783430"/>
            <a:ext cx="11504209" cy="1754326"/>
          </a:xfrm>
          <a:prstGeom prst="rect">
            <a:avLst/>
          </a:prstGeom>
          <a:noFill/>
        </p:spPr>
        <p:txBody>
          <a:bodyPr wrap="square">
            <a:spAutoFit/>
          </a:bodyPr>
          <a:lstStyle/>
          <a:p>
            <a:pPr marL="285750" indent="-285750" algn="just">
              <a:buFont typeface="Arial" panose="020B0604020202020204" pitchFamily="34" charset="0"/>
              <a:buChar char="•"/>
            </a:pPr>
            <a:r>
              <a:rPr lang="it-IT" sz="1800" kern="0" dirty="0">
                <a:effectLst/>
                <a:ea typeface="Times New Roman" panose="02020603050405020304" pitchFamily="18" charset="0"/>
              </a:rPr>
              <a:t>Nel </a:t>
            </a:r>
            <a:r>
              <a:rPr lang="it-IT" sz="1800" kern="0" dirty="0" err="1">
                <a:effectLst/>
                <a:ea typeface="Times New Roman" panose="02020603050405020304" pitchFamily="18" charset="0"/>
              </a:rPr>
              <a:t>frontend</a:t>
            </a:r>
            <a:r>
              <a:rPr lang="it-IT" sz="1800" kern="0" dirty="0">
                <a:effectLst/>
                <a:ea typeface="Times New Roman" panose="02020603050405020304" pitchFamily="18" charset="0"/>
              </a:rPr>
              <a:t>, il file </a:t>
            </a:r>
            <a:r>
              <a:rPr lang="it-IT" sz="1800" b="1" kern="0" dirty="0">
                <a:effectLst/>
                <a:ea typeface="Times New Roman" panose="02020603050405020304" pitchFamily="18" charset="0"/>
              </a:rPr>
              <a:t>index.html</a:t>
            </a:r>
            <a:r>
              <a:rPr lang="it-IT" sz="1800" kern="0" dirty="0">
                <a:effectLst/>
                <a:ea typeface="Times New Roman" panose="02020603050405020304" pitchFamily="18" charset="0"/>
              </a:rPr>
              <a:t> carica e visualizza la scena AR tramite </a:t>
            </a:r>
            <a:r>
              <a:rPr lang="it-IT" sz="1800" b="1" kern="0" dirty="0">
                <a:effectLst/>
                <a:ea typeface="Times New Roman" panose="02020603050405020304" pitchFamily="18" charset="0"/>
              </a:rPr>
              <a:t>A-Frame</a:t>
            </a:r>
            <a:r>
              <a:rPr lang="it-IT" sz="1800" kern="0" dirty="0">
                <a:effectLst/>
                <a:ea typeface="Times New Roman" panose="02020603050405020304" pitchFamily="18" charset="0"/>
              </a:rPr>
              <a:t> e </a:t>
            </a:r>
            <a:r>
              <a:rPr lang="it-IT" sz="1800" b="1" kern="0" dirty="0">
                <a:effectLst/>
                <a:ea typeface="Times New Roman" panose="02020603050405020304" pitchFamily="18" charset="0"/>
              </a:rPr>
              <a:t>Three.js</a:t>
            </a:r>
            <a:r>
              <a:rPr lang="it-IT" sz="1800" kern="0" dirty="0">
                <a:effectLst/>
                <a:ea typeface="Times New Roman" panose="02020603050405020304" pitchFamily="18" charset="0"/>
              </a:rPr>
              <a:t>, e include lo script </a:t>
            </a:r>
            <a:r>
              <a:rPr lang="it-IT" sz="1800" b="1" kern="0" dirty="0">
                <a:effectLst/>
                <a:ea typeface="Times New Roman" panose="02020603050405020304" pitchFamily="18" charset="0"/>
              </a:rPr>
              <a:t>blecamera.js</a:t>
            </a:r>
            <a:r>
              <a:rPr lang="it-IT" sz="1800" kern="0" dirty="0">
                <a:effectLst/>
                <a:ea typeface="Times New Roman" panose="02020603050405020304" pitchFamily="18" charset="0"/>
              </a:rPr>
              <a:t>. </a:t>
            </a:r>
          </a:p>
          <a:p>
            <a:pPr marL="285750" indent="-285750" algn="just">
              <a:buFont typeface="Arial" panose="020B0604020202020204" pitchFamily="34" charset="0"/>
              <a:buChar char="•"/>
            </a:pPr>
            <a:r>
              <a:rPr lang="it-IT" sz="1800" kern="0" dirty="0">
                <a:effectLst/>
                <a:ea typeface="Times New Roman" panose="02020603050405020304" pitchFamily="18" charset="0"/>
              </a:rPr>
              <a:t>Questo script </a:t>
            </a:r>
            <a:r>
              <a:rPr lang="it-IT" sz="1800" b="1" kern="0" dirty="0">
                <a:effectLst/>
                <a:ea typeface="Times New Roman" panose="02020603050405020304" pitchFamily="18" charset="0"/>
              </a:rPr>
              <a:t>blecamera.js  </a:t>
            </a:r>
            <a:r>
              <a:rPr lang="it-IT" sz="1800" kern="0" dirty="0">
                <a:effectLst/>
                <a:ea typeface="Times New Roman" panose="02020603050405020304" pitchFamily="18" charset="0"/>
              </a:rPr>
              <a:t>effettua periodicamente richieste HTTP alle API esposte dal </a:t>
            </a:r>
            <a:r>
              <a:rPr lang="it-IT" sz="1800" kern="0" dirty="0" err="1">
                <a:effectLst/>
                <a:ea typeface="Times New Roman" panose="02020603050405020304" pitchFamily="18" charset="0"/>
              </a:rPr>
              <a:t>backend</a:t>
            </a:r>
            <a:r>
              <a:rPr lang="it-IT" sz="1800" kern="0" dirty="0">
                <a:effectLst/>
                <a:ea typeface="Times New Roman" panose="02020603050405020304" pitchFamily="18" charset="0"/>
              </a:rPr>
              <a:t> per ottenere la posizione aggiornata del dispositivo.</a:t>
            </a:r>
          </a:p>
          <a:p>
            <a:pPr marL="285750" indent="-285750" algn="just">
              <a:buFont typeface="Arial" panose="020B0604020202020204" pitchFamily="34" charset="0"/>
              <a:buChar char="•"/>
            </a:pPr>
            <a:r>
              <a:rPr lang="it-IT" sz="1800" kern="0" dirty="0">
                <a:effectLst/>
                <a:ea typeface="Times New Roman" panose="02020603050405020304" pitchFamily="18" charset="0"/>
              </a:rPr>
              <a:t>Una volta ricevuti i dati (coordinate X, Y e Z), </a:t>
            </a:r>
            <a:r>
              <a:rPr lang="it-IT" sz="1800" b="1" kern="0" dirty="0">
                <a:effectLst/>
                <a:ea typeface="Times New Roman" panose="02020603050405020304" pitchFamily="18" charset="0"/>
              </a:rPr>
              <a:t>blecamera.js</a:t>
            </a:r>
            <a:r>
              <a:rPr lang="it-IT" sz="1800" kern="0" dirty="0">
                <a:effectLst/>
                <a:ea typeface="Times New Roman" panose="02020603050405020304" pitchFamily="18" charset="0"/>
              </a:rPr>
              <a:t> aggiorna la posizione della fotocamera all'interno della scena AR</a:t>
            </a:r>
            <a:endParaRPr lang="it-IT" dirty="0"/>
          </a:p>
        </p:txBody>
      </p:sp>
    </p:spTree>
    <p:extLst>
      <p:ext uri="{BB962C8B-B14F-4D97-AF65-F5344CB8AC3E}">
        <p14:creationId xmlns:p14="http://schemas.microsoft.com/office/powerpoint/2010/main" val="325707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6980C-7A47-52E0-26C4-FFAACE84BB3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82F703E-3BEF-7948-E487-F95F4D4CB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720A86E-C72B-78B5-6EC2-84D2936A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350D9CC-FD62-8045-3FF2-23CDB8B0E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9C616C-3265-4D3D-C47F-3E32757D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EEFFE6D-7E52-0347-A605-CC0CC7856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164356B6-AFE8-53A7-5FF1-EE4510255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DD443AEC-A722-732E-71B1-40967A071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sellaDiTesto 18">
            <a:extLst>
              <a:ext uri="{FF2B5EF4-FFF2-40B4-BE49-F238E27FC236}">
                <a16:creationId xmlns:a16="http://schemas.microsoft.com/office/drawing/2014/main" id="{C936DC3F-3C56-6F86-EE8E-01A07625E98D}"/>
              </a:ext>
            </a:extLst>
          </p:cNvPr>
          <p:cNvSpPr txBox="1"/>
          <p:nvPr/>
        </p:nvSpPr>
        <p:spPr>
          <a:xfrm>
            <a:off x="3542132" y="349789"/>
            <a:ext cx="7240538"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Tipi di Realtà Aumentata</a:t>
            </a:r>
          </a:p>
        </p:txBody>
      </p:sp>
      <p:sp>
        <p:nvSpPr>
          <p:cNvPr id="11" name="CasellaDiTesto 10">
            <a:extLst>
              <a:ext uri="{FF2B5EF4-FFF2-40B4-BE49-F238E27FC236}">
                <a16:creationId xmlns:a16="http://schemas.microsoft.com/office/drawing/2014/main" id="{7393FE09-1AE3-D4C7-D30B-4F6DD3D98EEB}"/>
              </a:ext>
            </a:extLst>
          </p:cNvPr>
          <p:cNvSpPr txBox="1"/>
          <p:nvPr/>
        </p:nvSpPr>
        <p:spPr>
          <a:xfrm>
            <a:off x="5170042" y="2511710"/>
            <a:ext cx="1828800" cy="1828800"/>
          </a:xfrm>
          <a:prstGeom prst="rect">
            <a:avLst/>
          </a:prstGeom>
          <a:noFill/>
        </p:spPr>
        <p:txBody>
          <a:bodyPr wrap="square" rtlCol="0">
            <a:spAutoFit/>
          </a:bodyPr>
          <a:lstStyle/>
          <a:p>
            <a:pPr algn="l"/>
            <a:endParaRPr lang="it-IT" dirty="0"/>
          </a:p>
        </p:txBody>
      </p:sp>
      <p:sp>
        <p:nvSpPr>
          <p:cNvPr id="43" name="CasellaDiTesto 42">
            <a:extLst>
              <a:ext uri="{FF2B5EF4-FFF2-40B4-BE49-F238E27FC236}">
                <a16:creationId xmlns:a16="http://schemas.microsoft.com/office/drawing/2014/main" id="{7AD728D2-3A17-C8C2-D558-7A7399E375F8}"/>
              </a:ext>
            </a:extLst>
          </p:cNvPr>
          <p:cNvSpPr txBox="1"/>
          <p:nvPr/>
        </p:nvSpPr>
        <p:spPr>
          <a:xfrm>
            <a:off x="593955" y="502233"/>
            <a:ext cx="8238749" cy="2923877"/>
          </a:xfrm>
          <a:prstGeom prst="rect">
            <a:avLst/>
          </a:prstGeom>
          <a:noFill/>
        </p:spPr>
        <p:txBody>
          <a:bodyPr wrap="square" rtlCol="0">
            <a:spAutoFit/>
          </a:bodyPr>
          <a:lstStyle/>
          <a:p>
            <a:pPr algn="l">
              <a:spcBef>
                <a:spcPts val="1200"/>
              </a:spcBef>
              <a:spcAft>
                <a:spcPts val="1200"/>
              </a:spcAft>
            </a:pPr>
            <a:endParaRPr lang="it-IT" dirty="0">
              <a:latin typeface="Palatino Linotype" panose="02040502050505030304" pitchFamily="18" charset="0"/>
            </a:endParaRPr>
          </a:p>
          <a:p>
            <a:pPr marL="285750" indent="-285750" algn="just">
              <a:lnSpc>
                <a:spcPct val="150000"/>
              </a:lnSpc>
              <a:spcBef>
                <a:spcPts val="1200"/>
              </a:spcBef>
              <a:spcAft>
                <a:spcPts val="1200"/>
              </a:spcAft>
              <a:buFont typeface="Arial" panose="020B0604020202020204" pitchFamily="34" charset="0"/>
              <a:buChar char="•"/>
            </a:pPr>
            <a:r>
              <a:rPr lang="it-IT" b="1" dirty="0">
                <a:latin typeface="Palatino Linotype" panose="02040502050505030304" pitchFamily="18" charset="0"/>
              </a:rPr>
              <a:t>Realtà Aumentata basata sui marker: </a:t>
            </a:r>
            <a:r>
              <a:rPr lang="it-IT" dirty="0">
                <a:latin typeface="Palatino Linotype" panose="02040502050505030304" pitchFamily="18" charset="0"/>
              </a:rPr>
              <a:t>utilizza delle immagini (marker), tipo un codice QR, per posizionare gli oggetti virtuali in un determinato spazio. Questi marker determinano dove l'applicazione collocherà il contenuto digitale 3D all’interno del campo visivo dell’utente.</a:t>
            </a:r>
          </a:p>
          <a:p>
            <a:pPr algn="l">
              <a:spcBef>
                <a:spcPts val="1200"/>
              </a:spcBef>
              <a:spcAft>
                <a:spcPts val="1200"/>
              </a:spcAft>
            </a:pPr>
            <a:endParaRPr lang="it-IT" dirty="0">
              <a:latin typeface="Palatino Linotype" panose="02040502050505030304" pitchFamily="18" charset="0"/>
            </a:endParaRPr>
          </a:p>
        </p:txBody>
      </p:sp>
      <p:sp>
        <p:nvSpPr>
          <p:cNvPr id="2" name="CasellaDiTesto 1">
            <a:extLst>
              <a:ext uri="{FF2B5EF4-FFF2-40B4-BE49-F238E27FC236}">
                <a16:creationId xmlns:a16="http://schemas.microsoft.com/office/drawing/2014/main" id="{0871384B-176A-4218-68F0-F6E23A439E93}"/>
              </a:ext>
            </a:extLst>
          </p:cNvPr>
          <p:cNvSpPr txBox="1"/>
          <p:nvPr/>
        </p:nvSpPr>
        <p:spPr>
          <a:xfrm>
            <a:off x="3542132" y="5025173"/>
            <a:ext cx="6569575"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it-IT" dirty="0">
                <a:latin typeface="Palatino Linotype" panose="02040502050505030304" pitchFamily="18" charset="0"/>
              </a:rPr>
              <a:t>AR location-</a:t>
            </a:r>
            <a:r>
              <a:rPr lang="it-IT" dirty="0" err="1">
                <a:latin typeface="Palatino Linotype" panose="02040502050505030304" pitchFamily="18" charset="0"/>
              </a:rPr>
              <a:t>based</a:t>
            </a:r>
            <a:endParaRPr lang="it-IT" dirty="0">
              <a:latin typeface="Palatino Linotype" panose="02040502050505030304" pitchFamily="18" charset="0"/>
            </a:endParaRPr>
          </a:p>
          <a:p>
            <a:pPr marL="285750" indent="-285750">
              <a:lnSpc>
                <a:spcPct val="150000"/>
              </a:lnSpc>
              <a:buFont typeface="Wingdings" panose="05000000000000000000" pitchFamily="2" charset="2"/>
              <a:buChar char="Ø"/>
            </a:pPr>
            <a:r>
              <a:rPr lang="it-IT" dirty="0">
                <a:latin typeface="Palatino Linotype" panose="02040502050505030304" pitchFamily="18" charset="0"/>
              </a:rPr>
              <a:t>AR basata sulla proiezione</a:t>
            </a:r>
          </a:p>
          <a:p>
            <a:pPr marL="285750" indent="-285750">
              <a:lnSpc>
                <a:spcPct val="150000"/>
              </a:lnSpc>
              <a:buFont typeface="Wingdings" panose="05000000000000000000" pitchFamily="2" charset="2"/>
              <a:buChar char="Ø"/>
            </a:pPr>
            <a:r>
              <a:rPr lang="it-IT" dirty="0">
                <a:latin typeface="Palatino Linotype" panose="02040502050505030304" pitchFamily="18" charset="0"/>
              </a:rPr>
              <a:t>AR basata sulla sovrapposizione</a:t>
            </a:r>
          </a:p>
          <a:p>
            <a:pPr marL="285750" indent="-285750">
              <a:lnSpc>
                <a:spcPct val="150000"/>
              </a:lnSpc>
              <a:buFont typeface="Wingdings" panose="05000000000000000000" pitchFamily="2" charset="2"/>
              <a:buChar char="Ø"/>
            </a:pPr>
            <a:r>
              <a:rPr lang="it-IT" dirty="0">
                <a:latin typeface="Palatino Linotype" panose="02040502050505030304" pitchFamily="18" charset="0"/>
              </a:rPr>
              <a:t>AR basata sul contorno</a:t>
            </a:r>
          </a:p>
          <a:p>
            <a:pPr marL="285750" indent="-285750">
              <a:buFont typeface="Wingdings" panose="05000000000000000000" pitchFamily="2" charset="2"/>
              <a:buChar char="Ø"/>
            </a:pPr>
            <a:endParaRPr lang="it-IT" dirty="0">
              <a:latin typeface="Palatino Linotype" panose="02040502050505030304" pitchFamily="18" charset="0"/>
            </a:endParaRPr>
          </a:p>
        </p:txBody>
      </p:sp>
      <p:pic>
        <p:nvPicPr>
          <p:cNvPr id="6" name="Immagine 5" descr="Immagine che contiene Dispositivo portatile per comunicazioni, Cellulare, Dispositivo di comunicazione, gadget&#10;&#10;Descrizione generata automaticamente">
            <a:extLst>
              <a:ext uri="{FF2B5EF4-FFF2-40B4-BE49-F238E27FC236}">
                <a16:creationId xmlns:a16="http://schemas.microsoft.com/office/drawing/2014/main" id="{B84DC388-E219-3B21-EAFA-BCD60B443CD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098900" y="1507201"/>
            <a:ext cx="2506944" cy="1672112"/>
          </a:xfrm>
          <a:prstGeom prst="rect">
            <a:avLst/>
          </a:prstGeom>
        </p:spPr>
      </p:pic>
      <p:sp>
        <p:nvSpPr>
          <p:cNvPr id="7" name="CasellaDiTesto 6">
            <a:extLst>
              <a:ext uri="{FF2B5EF4-FFF2-40B4-BE49-F238E27FC236}">
                <a16:creationId xmlns:a16="http://schemas.microsoft.com/office/drawing/2014/main" id="{49F151E9-6F60-24AB-B324-046EC386EB1F}"/>
              </a:ext>
            </a:extLst>
          </p:cNvPr>
          <p:cNvSpPr txBox="1"/>
          <p:nvPr/>
        </p:nvSpPr>
        <p:spPr>
          <a:xfrm>
            <a:off x="537663" y="2784198"/>
            <a:ext cx="8137444" cy="2754600"/>
          </a:xfrm>
          <a:prstGeom prst="rect">
            <a:avLst/>
          </a:prstGeom>
          <a:noFill/>
        </p:spPr>
        <p:txBody>
          <a:bodyPr wrap="square" rtlCol="0">
            <a:spAutoFit/>
          </a:bodyPr>
          <a:lstStyle/>
          <a:p>
            <a:pPr marL="285750" indent="-285750" algn="just">
              <a:lnSpc>
                <a:spcPct val="150000"/>
              </a:lnSpc>
              <a:spcBef>
                <a:spcPts val="1200"/>
              </a:spcBef>
              <a:spcAft>
                <a:spcPts val="1200"/>
              </a:spcAft>
              <a:buFont typeface="Arial" panose="020B0604020202020204" pitchFamily="34" charset="0"/>
              <a:buChar char="•"/>
            </a:pPr>
            <a:r>
              <a:rPr lang="it-IT" b="1" dirty="0">
                <a:latin typeface="Palatino Linotype" panose="02040502050505030304" pitchFamily="18" charset="0"/>
              </a:rPr>
              <a:t>Realtà Aumentata senza marker: </a:t>
            </a:r>
            <a:r>
              <a:rPr lang="it-IT" dirty="0">
                <a:latin typeface="Palatino Linotype" panose="02040502050505030304" pitchFamily="18" charset="0"/>
              </a:rPr>
              <a:t>consente di posizionare oggetti 3D virtuali nell’ambiente reale esaminandone le caratteristiche in tempo reale.                   Questo tipo di AR si basa sull’hardware di qualsiasi Smartphone, sia esso la fotocamera, il GPS o l’accelerometro, mentre il software di Realtà Aumentata completa il lavoro. </a:t>
            </a:r>
          </a:p>
          <a:p>
            <a:pPr algn="l">
              <a:spcBef>
                <a:spcPts val="1200"/>
              </a:spcBef>
              <a:spcAft>
                <a:spcPts val="1200"/>
              </a:spcAft>
            </a:pPr>
            <a:r>
              <a:rPr lang="it-IT" dirty="0">
                <a:latin typeface="Palatino Linotype" panose="02040502050505030304" pitchFamily="18" charset="0"/>
              </a:rPr>
              <a:t>Quest’ultima si divide in:</a:t>
            </a:r>
          </a:p>
        </p:txBody>
      </p:sp>
      <p:pic>
        <p:nvPicPr>
          <p:cNvPr id="9" name="Immagine 8" descr="Immagine che contiene testo, cielo, edificio, persona&#10;&#10;Descrizione generata automaticamente">
            <a:extLst>
              <a:ext uri="{FF2B5EF4-FFF2-40B4-BE49-F238E27FC236}">
                <a16:creationId xmlns:a16="http://schemas.microsoft.com/office/drawing/2014/main" id="{2630F9F5-386B-CE5B-6BE9-E60980F99D0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649869" y="3353708"/>
            <a:ext cx="3283734" cy="2189156"/>
          </a:xfrm>
          <a:prstGeom prst="rect">
            <a:avLst/>
          </a:prstGeom>
          <a:ln>
            <a:noFill/>
          </a:ln>
          <a:effectLst>
            <a:softEdge rad="112500"/>
          </a:effectLst>
        </p:spPr>
      </p:pic>
      <p:sp>
        <p:nvSpPr>
          <p:cNvPr id="13" name="Ovale 12">
            <a:extLst>
              <a:ext uri="{FF2B5EF4-FFF2-40B4-BE49-F238E27FC236}">
                <a16:creationId xmlns:a16="http://schemas.microsoft.com/office/drawing/2014/main" id="{3223C323-69C6-AA6B-4DED-13D1FF197472}"/>
              </a:ext>
            </a:extLst>
          </p:cNvPr>
          <p:cNvSpPr/>
          <p:nvPr/>
        </p:nvSpPr>
        <p:spPr>
          <a:xfrm>
            <a:off x="3433029" y="5025172"/>
            <a:ext cx="3283734" cy="51769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59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144B-F5AF-D821-32B8-F02CBE7BE9F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14A3FE5-2664-9567-6CC7-971372E63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55A8974-1E86-AD8D-B1EF-2131D7089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75107C3-14A5-2086-7974-9A2EE1BF3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53F549A-8ECE-5867-02F1-B2B86BFD7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E0632F3-6EA1-7D42-BDE3-D1FC68C2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06ED8397-34EA-E9C8-81DA-EA9796EFF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2894CE7-0E6E-CFB6-7615-D314A345A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F9007FA8-51FB-1166-A5D6-E7EDE6F2422C}"/>
              </a:ext>
            </a:extLst>
          </p:cNvPr>
          <p:cNvPicPr>
            <a:picLocks noChangeAspect="1"/>
          </p:cNvPicPr>
          <p:nvPr/>
        </p:nvPicPr>
        <p:blipFill>
          <a:blip r:embed="rId2"/>
          <a:stretch>
            <a:fillRect/>
          </a:stretch>
        </p:blipFill>
        <p:spPr>
          <a:xfrm>
            <a:off x="433229" y="2122413"/>
            <a:ext cx="6156101" cy="1595336"/>
          </a:xfrm>
          <a:prstGeom prst="rect">
            <a:avLst/>
          </a:prstGeom>
        </p:spPr>
      </p:pic>
      <p:pic>
        <p:nvPicPr>
          <p:cNvPr id="6" name="Immagine 5">
            <a:extLst>
              <a:ext uri="{FF2B5EF4-FFF2-40B4-BE49-F238E27FC236}">
                <a16:creationId xmlns:a16="http://schemas.microsoft.com/office/drawing/2014/main" id="{0EB7F0BA-CF47-F48E-9DB7-FCF72793F488}"/>
              </a:ext>
            </a:extLst>
          </p:cNvPr>
          <p:cNvPicPr>
            <a:picLocks noChangeAspect="1"/>
          </p:cNvPicPr>
          <p:nvPr/>
        </p:nvPicPr>
        <p:blipFill>
          <a:blip r:embed="rId3"/>
          <a:stretch>
            <a:fillRect/>
          </a:stretch>
        </p:blipFill>
        <p:spPr>
          <a:xfrm>
            <a:off x="335971" y="5012252"/>
            <a:ext cx="6722772" cy="998706"/>
          </a:xfrm>
          <a:prstGeom prst="rect">
            <a:avLst/>
          </a:prstGeom>
        </p:spPr>
      </p:pic>
      <p:sp>
        <p:nvSpPr>
          <p:cNvPr id="9" name="CasellaDiTesto 8">
            <a:extLst>
              <a:ext uri="{FF2B5EF4-FFF2-40B4-BE49-F238E27FC236}">
                <a16:creationId xmlns:a16="http://schemas.microsoft.com/office/drawing/2014/main" id="{40DF84AE-5A88-5737-9B53-DC1785C62623}"/>
              </a:ext>
            </a:extLst>
          </p:cNvPr>
          <p:cNvSpPr txBox="1"/>
          <p:nvPr/>
        </p:nvSpPr>
        <p:spPr>
          <a:xfrm>
            <a:off x="537663" y="1460693"/>
            <a:ext cx="6102626" cy="646331"/>
          </a:xfrm>
          <a:prstGeom prst="rect">
            <a:avLst/>
          </a:prstGeom>
          <a:noFill/>
        </p:spPr>
        <p:txBody>
          <a:bodyPr wrap="square">
            <a:spAutoFit/>
          </a:bodyPr>
          <a:lstStyle/>
          <a:p>
            <a:r>
              <a:rPr lang="it-IT" dirty="0"/>
              <a:t>Richiesta Pagina https, caricamento index.html e blecamera.js</a:t>
            </a:r>
          </a:p>
        </p:txBody>
      </p:sp>
      <p:pic>
        <p:nvPicPr>
          <p:cNvPr id="11" name="Immagine 10">
            <a:extLst>
              <a:ext uri="{FF2B5EF4-FFF2-40B4-BE49-F238E27FC236}">
                <a16:creationId xmlns:a16="http://schemas.microsoft.com/office/drawing/2014/main" id="{8295D166-F7F4-2D8B-088F-CFD9E926DD4D}"/>
              </a:ext>
            </a:extLst>
          </p:cNvPr>
          <p:cNvPicPr>
            <a:picLocks noChangeAspect="1"/>
          </p:cNvPicPr>
          <p:nvPr/>
        </p:nvPicPr>
        <p:blipFill>
          <a:blip r:embed="rId4"/>
          <a:stretch>
            <a:fillRect/>
          </a:stretch>
        </p:blipFill>
        <p:spPr>
          <a:xfrm>
            <a:off x="7084222" y="1423191"/>
            <a:ext cx="4663844" cy="2042337"/>
          </a:xfrm>
          <a:prstGeom prst="rect">
            <a:avLst/>
          </a:prstGeom>
        </p:spPr>
      </p:pic>
      <p:sp>
        <p:nvSpPr>
          <p:cNvPr id="12" name="Freccia a destra 11">
            <a:extLst>
              <a:ext uri="{FF2B5EF4-FFF2-40B4-BE49-F238E27FC236}">
                <a16:creationId xmlns:a16="http://schemas.microsoft.com/office/drawing/2014/main" id="{217285C9-6415-401D-B06F-CBBB0E807F99}"/>
              </a:ext>
            </a:extLst>
          </p:cNvPr>
          <p:cNvSpPr/>
          <p:nvPr/>
        </p:nvSpPr>
        <p:spPr>
          <a:xfrm rot="18865769">
            <a:off x="6725298" y="3818139"/>
            <a:ext cx="1311965" cy="8537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7F3AB68B-165A-18FB-7511-CD8FEFD6112D}"/>
              </a:ext>
            </a:extLst>
          </p:cNvPr>
          <p:cNvSpPr/>
          <p:nvPr/>
        </p:nvSpPr>
        <p:spPr>
          <a:xfrm rot="5400000">
            <a:off x="2839943" y="3788305"/>
            <a:ext cx="739816" cy="8537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4B170CDF-0ACA-874E-5DE6-C06D216DC722}"/>
              </a:ext>
            </a:extLst>
          </p:cNvPr>
          <p:cNvSpPr txBox="1"/>
          <p:nvPr/>
        </p:nvSpPr>
        <p:spPr>
          <a:xfrm>
            <a:off x="646044" y="4482885"/>
            <a:ext cx="6102626" cy="369332"/>
          </a:xfrm>
          <a:prstGeom prst="rect">
            <a:avLst/>
          </a:prstGeom>
          <a:noFill/>
        </p:spPr>
        <p:txBody>
          <a:bodyPr wrap="square">
            <a:spAutoFit/>
          </a:bodyPr>
          <a:lstStyle/>
          <a:p>
            <a:r>
              <a:rPr lang="it-IT" dirty="0"/>
              <a:t>Aggiornamento Posizione</a:t>
            </a:r>
          </a:p>
        </p:txBody>
      </p:sp>
      <p:sp>
        <p:nvSpPr>
          <p:cNvPr id="18" name="CasellaDiTesto 17">
            <a:extLst>
              <a:ext uri="{FF2B5EF4-FFF2-40B4-BE49-F238E27FC236}">
                <a16:creationId xmlns:a16="http://schemas.microsoft.com/office/drawing/2014/main" id="{A9FAE3D1-B959-E410-9AB2-1DC34F4DC501}"/>
              </a:ext>
            </a:extLst>
          </p:cNvPr>
          <p:cNvSpPr txBox="1"/>
          <p:nvPr/>
        </p:nvSpPr>
        <p:spPr>
          <a:xfrm>
            <a:off x="7723008" y="1069704"/>
            <a:ext cx="6102626" cy="369332"/>
          </a:xfrm>
          <a:prstGeom prst="rect">
            <a:avLst/>
          </a:prstGeom>
          <a:noFill/>
        </p:spPr>
        <p:txBody>
          <a:bodyPr wrap="square">
            <a:spAutoFit/>
          </a:bodyPr>
          <a:lstStyle/>
          <a:p>
            <a:r>
              <a:rPr lang="it-IT" dirty="0"/>
              <a:t>Aggiornamento Fotocamera</a:t>
            </a:r>
          </a:p>
        </p:txBody>
      </p:sp>
      <p:pic>
        <p:nvPicPr>
          <p:cNvPr id="19" name="Immagine 18">
            <a:extLst>
              <a:ext uri="{FF2B5EF4-FFF2-40B4-BE49-F238E27FC236}">
                <a16:creationId xmlns:a16="http://schemas.microsoft.com/office/drawing/2014/main" id="{9E20AC53-B989-FCD0-E62F-071A4336EB0F}"/>
              </a:ext>
            </a:extLst>
          </p:cNvPr>
          <p:cNvPicPr>
            <a:picLocks noChangeAspect="1"/>
          </p:cNvPicPr>
          <p:nvPr/>
        </p:nvPicPr>
        <p:blipFill>
          <a:blip r:embed="rId5"/>
          <a:stretch>
            <a:fillRect/>
          </a:stretch>
        </p:blipFill>
        <p:spPr>
          <a:xfrm>
            <a:off x="9990394" y="3667890"/>
            <a:ext cx="1555562" cy="3257564"/>
          </a:xfrm>
          <a:prstGeom prst="rect">
            <a:avLst/>
          </a:prstGeom>
        </p:spPr>
      </p:pic>
      <p:cxnSp>
        <p:nvCxnSpPr>
          <p:cNvPr id="21" name="Connettore 2 20">
            <a:extLst>
              <a:ext uri="{FF2B5EF4-FFF2-40B4-BE49-F238E27FC236}">
                <a16:creationId xmlns:a16="http://schemas.microsoft.com/office/drawing/2014/main" id="{D5A4A4DC-06F9-218F-57D7-9E4D48754034}"/>
              </a:ext>
            </a:extLst>
          </p:cNvPr>
          <p:cNvCxnSpPr/>
          <p:nvPr/>
        </p:nvCxnSpPr>
        <p:spPr>
          <a:xfrm>
            <a:off x="8458019" y="3717749"/>
            <a:ext cx="1271194" cy="1170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5745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EBEE41-B401-5718-4F15-8EF7503BC72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854DF8FC-92C7-B14B-84A0-AE5BDF02A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7034E279-8CEF-4B41-70E0-F92932451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88E5AD-0C28-2C23-2427-0A658876E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A2DAAC-2AFF-D496-4F8E-B0F1A210E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E5D721A-1A51-818C-20E0-1FCFBBA03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6D80EAF9-9FA9-B8E7-2049-4F56B5EAB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34248D7-8F5D-25BB-7E01-64F5C6BEE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F74576D3-0030-BE97-CBF7-C6015D06F9AF}"/>
              </a:ext>
            </a:extLst>
          </p:cNvPr>
          <p:cNvSpPr txBox="1"/>
          <p:nvPr/>
        </p:nvSpPr>
        <p:spPr>
          <a:xfrm>
            <a:off x="757980" y="1276426"/>
            <a:ext cx="11820882" cy="369332"/>
          </a:xfrm>
          <a:prstGeom prst="rect">
            <a:avLst/>
          </a:prstGeom>
          <a:noFill/>
        </p:spPr>
        <p:txBody>
          <a:bodyPr wrap="square">
            <a:spAutoFit/>
          </a:bodyPr>
          <a:lstStyle/>
          <a:p>
            <a:pPr algn="l"/>
            <a:r>
              <a:rPr lang="it-IT" sz="1800" b="0" i="0" u="none" strike="noStrike" baseline="0" dirty="0">
                <a:latin typeface="Palatino Linotype" panose="02040502050505030304" pitchFamily="18" charset="0"/>
              </a:rPr>
              <a:t>L’architettura di base </a:t>
            </a:r>
            <a:r>
              <a:rPr lang="it-IT" dirty="0">
                <a:latin typeface="Palatino Linotype" panose="02040502050505030304" pitchFamily="18" charset="0"/>
              </a:rPr>
              <a:t>di</a:t>
            </a:r>
            <a:r>
              <a:rPr lang="it-IT" sz="1800" b="0" i="0" u="none" strike="noStrike" baseline="0" dirty="0">
                <a:latin typeface="Palatino Linotype" panose="02040502050505030304" pitchFamily="18" charset="0"/>
              </a:rPr>
              <a:t> un sistema AR comprende  tre componenti principali:</a:t>
            </a:r>
            <a:endParaRPr lang="it-IT" dirty="0">
              <a:latin typeface="Palatino Linotype" panose="02040502050505030304" pitchFamily="18" charset="0"/>
            </a:endParaRPr>
          </a:p>
        </p:txBody>
      </p:sp>
      <p:sp>
        <p:nvSpPr>
          <p:cNvPr id="7" name="CasellaDiTesto 6">
            <a:extLst>
              <a:ext uri="{FF2B5EF4-FFF2-40B4-BE49-F238E27FC236}">
                <a16:creationId xmlns:a16="http://schemas.microsoft.com/office/drawing/2014/main" id="{A0876A77-A88F-A964-BB79-1417BDD61D79}"/>
              </a:ext>
            </a:extLst>
          </p:cNvPr>
          <p:cNvSpPr txBox="1"/>
          <p:nvPr/>
        </p:nvSpPr>
        <p:spPr>
          <a:xfrm>
            <a:off x="3463132" y="414101"/>
            <a:ext cx="4955851" cy="584775"/>
          </a:xfrm>
          <a:prstGeom prst="rect">
            <a:avLst/>
          </a:prstGeom>
          <a:noFill/>
        </p:spPr>
        <p:txBody>
          <a:bodyPr wrap="square">
            <a:spAutoFit/>
          </a:bodyPr>
          <a:lstStyle/>
          <a:p>
            <a:r>
              <a:rPr lang="it-IT" sz="3200" b="1" i="0" u="none" strike="noStrike" baseline="0" dirty="0">
                <a:latin typeface="Calibri" panose="020F0502020204030204" pitchFamily="34" charset="0"/>
                <a:cs typeface="Calibri" panose="020F0502020204030204" pitchFamily="34" charset="0"/>
              </a:rPr>
              <a:t>Tecnologie e Configurazione</a:t>
            </a:r>
            <a:endParaRPr lang="it-IT" sz="3200" b="1"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F6C68683-3F3B-B46E-2933-3DDFD74A6666}"/>
              </a:ext>
            </a:extLst>
          </p:cNvPr>
          <p:cNvSpPr txBox="1"/>
          <p:nvPr/>
        </p:nvSpPr>
        <p:spPr>
          <a:xfrm>
            <a:off x="459749" y="1761164"/>
            <a:ext cx="6686173" cy="448661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600" b="1" i="0" u="none" strike="noStrike" baseline="0" dirty="0">
                <a:latin typeface="Palatino Linotype" panose="02040502050505030304" pitchFamily="18" charset="0"/>
              </a:rPr>
              <a:t>Sensori</a:t>
            </a:r>
            <a:r>
              <a:rPr lang="it-IT" sz="1600" b="0" i="0" u="none" strike="noStrike" baseline="0" dirty="0">
                <a:latin typeface="Palatino Linotype" panose="02040502050505030304" pitchFamily="18" charset="0"/>
              </a:rPr>
              <a:t>: dispositivi che raccolgono dati dal mondo reale</a:t>
            </a:r>
            <a:r>
              <a:rPr lang="it-IT" sz="1600" b="0" i="0" u="none" strike="noStrike" baseline="0" dirty="0">
                <a:latin typeface="Palatino Linotype" panose="02040502050505030304" pitchFamily="18" charset="0"/>
                <a:sym typeface="Wingdings" panose="05000000000000000000" pitchFamily="2" charset="2"/>
              </a:rPr>
              <a:t> telecamere per la cattura di immagini, microfoni per l’acquisizione di suoni e sensori di movimento come accelerometri e giroscopi per rilevare la posizione e l’orientamento.</a:t>
            </a:r>
            <a:endParaRPr lang="it-IT" sz="1600" b="0" i="0" u="none" strike="noStrike" baseline="0" dirty="0">
              <a:latin typeface="Palatino Linotype" panose="02040502050505030304" pitchFamily="18" charset="0"/>
            </a:endParaRPr>
          </a:p>
          <a:p>
            <a:pPr marL="285750" indent="-285750" algn="just">
              <a:lnSpc>
                <a:spcPct val="150000"/>
              </a:lnSpc>
              <a:buFont typeface="Arial" panose="020B0604020202020204" pitchFamily="34" charset="0"/>
              <a:buChar char="•"/>
            </a:pPr>
            <a:r>
              <a:rPr lang="it-IT" sz="1600" b="1" i="0" u="none" strike="noStrike" baseline="0" dirty="0">
                <a:latin typeface="Palatino Linotype" panose="02040502050505030304" pitchFamily="18" charset="0"/>
              </a:rPr>
              <a:t>Analizzatore di contesto: </a:t>
            </a:r>
            <a:r>
              <a:rPr lang="it-IT" sz="1600" b="0" i="0" u="none" strike="noStrike" baseline="0" dirty="0">
                <a:latin typeface="Palatino Linotype" panose="02040502050505030304" pitchFamily="18" charset="0"/>
              </a:rPr>
              <a:t>componente che elabora i dati raccolti dai sensori per fornire una comprensione del contesto reale</a:t>
            </a:r>
            <a:r>
              <a:rPr lang="it-IT" sz="1600" b="0" i="0" u="none" strike="noStrike" baseline="0" dirty="0">
                <a:latin typeface="Palatino Linotype" panose="02040502050505030304" pitchFamily="18" charset="0"/>
                <a:sym typeface="Wingdings" panose="05000000000000000000" pitchFamily="2" charset="2"/>
              </a:rPr>
              <a:t> </a:t>
            </a:r>
            <a:r>
              <a:rPr lang="it-IT" sz="1600" b="0" i="0" u="none" strike="noStrike" baseline="0" dirty="0">
                <a:latin typeface="Palatino Linotype" panose="02040502050505030304" pitchFamily="18" charset="0"/>
              </a:rPr>
              <a:t>determinare la posizione dell’utente, riconoscere oggetti e  le caratteristiche nell’ambiente circostante.</a:t>
            </a:r>
          </a:p>
          <a:p>
            <a:pPr marL="285750" indent="-285750" algn="just">
              <a:lnSpc>
                <a:spcPct val="150000"/>
              </a:lnSpc>
              <a:buFont typeface="Arial" panose="020B0604020202020204" pitchFamily="34" charset="0"/>
              <a:buChar char="•"/>
            </a:pPr>
            <a:r>
              <a:rPr lang="it-IT" sz="1600" b="1" dirty="0">
                <a:solidFill>
                  <a:schemeClr val="tx1"/>
                </a:solidFill>
                <a:latin typeface="Palatino Linotype" panose="02040502050505030304" pitchFamily="18" charset="0"/>
              </a:rPr>
              <a:t>AR Engine:</a:t>
            </a:r>
            <a:r>
              <a:rPr lang="it-IT" sz="1600" dirty="0">
                <a:solidFill>
                  <a:schemeClr val="tx1"/>
                </a:solidFill>
                <a:latin typeface="Palatino Linotype" panose="02040502050505030304" pitchFamily="18" charset="0"/>
              </a:rPr>
              <a:t> interpreta dati dell’analizzatore di contesto e gestisce l’interazione tra gli elementi reali e virtuali.</a:t>
            </a:r>
          </a:p>
          <a:p>
            <a:pPr algn="just">
              <a:lnSpc>
                <a:spcPct val="150000"/>
              </a:lnSpc>
            </a:pPr>
            <a:endParaRPr lang="it-IT" sz="1600" dirty="0">
              <a:latin typeface="Palatino Linotype" panose="02040502050505030304" pitchFamily="18" charset="0"/>
            </a:endParaRPr>
          </a:p>
          <a:p>
            <a:pPr marL="285750" indent="-285750" algn="just">
              <a:lnSpc>
                <a:spcPct val="150000"/>
              </a:lnSpc>
              <a:buFont typeface="Arial" panose="020B0604020202020204" pitchFamily="34" charset="0"/>
              <a:buChar char="•"/>
            </a:pPr>
            <a:endParaRPr lang="it-IT" sz="1600" dirty="0">
              <a:latin typeface="Palatino Linotype" panose="02040502050505030304" pitchFamily="18" charset="0"/>
            </a:endParaRPr>
          </a:p>
        </p:txBody>
      </p:sp>
      <p:grpSp>
        <p:nvGrpSpPr>
          <p:cNvPr id="43" name="Gruppo 42">
            <a:extLst>
              <a:ext uri="{FF2B5EF4-FFF2-40B4-BE49-F238E27FC236}">
                <a16:creationId xmlns:a16="http://schemas.microsoft.com/office/drawing/2014/main" id="{B33654D6-5DE0-9899-49AA-111FB37843A8}"/>
              </a:ext>
            </a:extLst>
          </p:cNvPr>
          <p:cNvGrpSpPr/>
          <p:nvPr/>
        </p:nvGrpSpPr>
        <p:grpSpPr>
          <a:xfrm>
            <a:off x="8288215" y="1875692"/>
            <a:ext cx="2297723" cy="3470031"/>
            <a:chOff x="8288215" y="1875692"/>
            <a:chExt cx="1622159" cy="2434683"/>
          </a:xfrm>
        </p:grpSpPr>
        <p:sp>
          <p:nvSpPr>
            <p:cNvPr id="30" name="Rettangolo 29">
              <a:extLst>
                <a:ext uri="{FF2B5EF4-FFF2-40B4-BE49-F238E27FC236}">
                  <a16:creationId xmlns:a16="http://schemas.microsoft.com/office/drawing/2014/main" id="{85C1977A-12A5-4A64-DE1B-FE8C9544ED5A}"/>
                </a:ext>
              </a:extLst>
            </p:cNvPr>
            <p:cNvSpPr/>
            <p:nvPr/>
          </p:nvSpPr>
          <p:spPr>
            <a:xfrm>
              <a:off x="8288215" y="1875692"/>
              <a:ext cx="1612886" cy="468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Sensori</a:t>
              </a:r>
            </a:p>
          </p:txBody>
        </p:sp>
        <p:sp>
          <p:nvSpPr>
            <p:cNvPr id="32" name="Rettangolo 31">
              <a:extLst>
                <a:ext uri="{FF2B5EF4-FFF2-40B4-BE49-F238E27FC236}">
                  <a16:creationId xmlns:a16="http://schemas.microsoft.com/office/drawing/2014/main" id="{6FB5AF14-49F3-3DE8-BE38-5F70044F0489}"/>
                </a:ext>
              </a:extLst>
            </p:cNvPr>
            <p:cNvSpPr/>
            <p:nvPr/>
          </p:nvSpPr>
          <p:spPr>
            <a:xfrm>
              <a:off x="8288215" y="2817714"/>
              <a:ext cx="1612886" cy="468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Analizzatore di contesto</a:t>
              </a:r>
            </a:p>
          </p:txBody>
        </p:sp>
        <p:cxnSp>
          <p:nvCxnSpPr>
            <p:cNvPr id="36" name="Connettore 2 35">
              <a:extLst>
                <a:ext uri="{FF2B5EF4-FFF2-40B4-BE49-F238E27FC236}">
                  <a16:creationId xmlns:a16="http://schemas.microsoft.com/office/drawing/2014/main" id="{CD033C01-B3BB-75D3-972E-972734AC7EC0}"/>
                </a:ext>
              </a:extLst>
            </p:cNvPr>
            <p:cNvCxnSpPr>
              <a:cxnSpLocks/>
              <a:stCxn id="30" idx="2"/>
            </p:cNvCxnSpPr>
            <p:nvPr/>
          </p:nvCxnSpPr>
          <p:spPr>
            <a:xfrm>
              <a:off x="9094658" y="2343941"/>
              <a:ext cx="0" cy="468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ttangolo 39">
              <a:extLst>
                <a:ext uri="{FF2B5EF4-FFF2-40B4-BE49-F238E27FC236}">
                  <a16:creationId xmlns:a16="http://schemas.microsoft.com/office/drawing/2014/main" id="{7578A31E-2897-37F5-A4EA-F22634239A35}"/>
                </a:ext>
              </a:extLst>
            </p:cNvPr>
            <p:cNvSpPr/>
            <p:nvPr/>
          </p:nvSpPr>
          <p:spPr>
            <a:xfrm>
              <a:off x="8297488" y="3796168"/>
              <a:ext cx="1612886" cy="514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AR Engine</a:t>
              </a:r>
            </a:p>
          </p:txBody>
        </p:sp>
        <p:cxnSp>
          <p:nvCxnSpPr>
            <p:cNvPr id="41" name="Connettore 2 40">
              <a:extLst>
                <a:ext uri="{FF2B5EF4-FFF2-40B4-BE49-F238E27FC236}">
                  <a16:creationId xmlns:a16="http://schemas.microsoft.com/office/drawing/2014/main" id="{3A108CD5-D23D-D59D-A7D1-16550D919596}"/>
                </a:ext>
              </a:extLst>
            </p:cNvPr>
            <p:cNvCxnSpPr>
              <a:cxnSpLocks/>
            </p:cNvCxnSpPr>
            <p:nvPr/>
          </p:nvCxnSpPr>
          <p:spPr>
            <a:xfrm>
              <a:off x="9103931" y="3285963"/>
              <a:ext cx="0" cy="468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035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0B71C3-2EFE-6453-DAE6-824FAB439D45}"/>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A7F62BEA-40EB-8B99-FA5F-1F11FE765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938C2D5-1918-9EAA-4129-79DB1BAED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E3E57D4-6F0A-54E6-7AFB-14A3CE12A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0DE84C-1E02-EF89-4424-022BD3425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BFCE0FC-9C47-6876-DDEA-BA993960A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97944F73-89F9-7E4B-D8FC-F4373192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0F5AF42-045F-5D9A-3099-EFD2B5875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0DBAB04-3906-D3BA-C5AB-CB89B26CDD5D}"/>
              </a:ext>
            </a:extLst>
          </p:cNvPr>
          <p:cNvSpPr txBox="1"/>
          <p:nvPr/>
        </p:nvSpPr>
        <p:spPr>
          <a:xfrm>
            <a:off x="2428650" y="460756"/>
            <a:ext cx="6703627" cy="584775"/>
          </a:xfrm>
          <a:prstGeom prst="rect">
            <a:avLst/>
          </a:prstGeom>
          <a:noFill/>
        </p:spPr>
        <p:txBody>
          <a:bodyPr wrap="square" rtlCol="0">
            <a:spAutoFit/>
          </a:bodyPr>
          <a:lstStyle/>
          <a:p>
            <a:pPr algn="ctr"/>
            <a:r>
              <a:rPr lang="it-IT" sz="3200" b="1" dirty="0">
                <a:latin typeface="Calibri" panose="020F0502020204030204" pitchFamily="34" charset="0"/>
                <a:cs typeface="Calibri" panose="020F0502020204030204" pitchFamily="34" charset="0"/>
              </a:rPr>
              <a:t>Campi di</a:t>
            </a:r>
            <a:r>
              <a:rPr lang="it-IT" sz="3200" b="1" i="0" u="none" strike="noStrike" baseline="0" dirty="0">
                <a:latin typeface="Calibri" panose="020F0502020204030204" pitchFamily="34" charset="0"/>
                <a:cs typeface="Calibri" panose="020F0502020204030204" pitchFamily="34" charset="0"/>
              </a:rPr>
              <a:t> applicazione AR</a:t>
            </a:r>
            <a:endParaRPr lang="it-IT" sz="3200" b="1" dirty="0">
              <a:latin typeface="Calibri" panose="020F0502020204030204" pitchFamily="34" charset="0"/>
              <a:cs typeface="Calibri" panose="020F0502020204030204" pitchFamily="34" charset="0"/>
            </a:endParaRPr>
          </a:p>
        </p:txBody>
      </p:sp>
      <p:sp>
        <p:nvSpPr>
          <p:cNvPr id="4" name="CasellaDiTesto 3">
            <a:extLst>
              <a:ext uri="{FF2B5EF4-FFF2-40B4-BE49-F238E27FC236}">
                <a16:creationId xmlns:a16="http://schemas.microsoft.com/office/drawing/2014/main" id="{D373BF8F-B870-355D-9364-2749D2F3B8AB}"/>
              </a:ext>
            </a:extLst>
          </p:cNvPr>
          <p:cNvSpPr txBox="1"/>
          <p:nvPr/>
        </p:nvSpPr>
        <p:spPr>
          <a:xfrm>
            <a:off x="1444802" y="1658677"/>
            <a:ext cx="2596793" cy="212744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it-IT" dirty="0">
                <a:latin typeface="Palatino Linotype" panose="02040502050505030304" pitchFamily="18" charset="0"/>
              </a:rPr>
              <a:t>Settore Militare</a:t>
            </a:r>
          </a:p>
          <a:p>
            <a:pPr marL="285750" indent="-285750">
              <a:lnSpc>
                <a:spcPct val="200000"/>
              </a:lnSpc>
              <a:buFont typeface="Arial" panose="020B0604020202020204" pitchFamily="34" charset="0"/>
              <a:buChar char="•"/>
            </a:pPr>
            <a:r>
              <a:rPr lang="it-IT" sz="1800" b="0" i="0" u="none" strike="noStrike" baseline="0" dirty="0">
                <a:latin typeface="Palatino Linotype" panose="02040502050505030304" pitchFamily="18" charset="0"/>
              </a:rPr>
              <a:t>Settore Medico</a:t>
            </a:r>
            <a:endParaRPr lang="it-IT" dirty="0">
              <a:latin typeface="Palatino Linotype" panose="02040502050505030304" pitchFamily="18" charset="0"/>
            </a:endParaRPr>
          </a:p>
          <a:p>
            <a:pPr marL="285750" indent="-285750">
              <a:lnSpc>
                <a:spcPct val="200000"/>
              </a:lnSpc>
              <a:buFont typeface="Arial" panose="020B0604020202020204" pitchFamily="34" charset="0"/>
              <a:buChar char="•"/>
            </a:pPr>
            <a:r>
              <a:rPr lang="it-IT" dirty="0">
                <a:latin typeface="Palatino Linotype" panose="02040502050505030304" pitchFamily="18" charset="0"/>
              </a:rPr>
              <a:t>Settore Industriale</a:t>
            </a:r>
          </a:p>
          <a:p>
            <a:pPr>
              <a:lnSpc>
                <a:spcPct val="150000"/>
              </a:lnSpc>
            </a:pPr>
            <a:endParaRPr lang="it-IT" dirty="0">
              <a:latin typeface="Palatino Linotype" panose="02040502050505030304" pitchFamily="18" charset="0"/>
            </a:endParaRPr>
          </a:p>
        </p:txBody>
      </p:sp>
      <p:sp>
        <p:nvSpPr>
          <p:cNvPr id="6" name="CasellaDiTesto 5">
            <a:extLst>
              <a:ext uri="{FF2B5EF4-FFF2-40B4-BE49-F238E27FC236}">
                <a16:creationId xmlns:a16="http://schemas.microsoft.com/office/drawing/2014/main" id="{C9F0155B-80BA-F7A8-DEF7-5C67AAC63114}"/>
              </a:ext>
            </a:extLst>
          </p:cNvPr>
          <p:cNvSpPr txBox="1"/>
          <p:nvPr/>
        </p:nvSpPr>
        <p:spPr>
          <a:xfrm>
            <a:off x="1529927" y="5530520"/>
            <a:ext cx="6101860" cy="646331"/>
          </a:xfrm>
          <a:prstGeom prst="rect">
            <a:avLst/>
          </a:prstGeom>
          <a:noFill/>
        </p:spPr>
        <p:txBody>
          <a:bodyPr wrap="square">
            <a:spAutoFit/>
          </a:bodyPr>
          <a:lstStyle/>
          <a:p>
            <a:pPr marL="285750" indent="-285750">
              <a:buFont typeface="Wingdings" panose="05000000000000000000" pitchFamily="2" charset="2"/>
              <a:buChar char="Ø"/>
            </a:pPr>
            <a:r>
              <a:rPr lang="it-IT" sz="1800" b="0" i="0" u="none" strike="noStrike" baseline="0" dirty="0">
                <a:latin typeface="Palatino Linotype" panose="02040502050505030304" pitchFamily="18" charset="0"/>
              </a:rPr>
              <a:t>Guide Turistiche in AR</a:t>
            </a:r>
            <a:r>
              <a:rPr lang="it-IT" dirty="0">
                <a:latin typeface="Palatino Linotype" panose="02040502050505030304" pitchFamily="18" charset="0"/>
              </a:rPr>
              <a:t> con esperienze 3D interattive</a:t>
            </a:r>
          </a:p>
          <a:p>
            <a:endParaRPr lang="it-IT"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4780C79D-CDD1-68C7-A5CE-8209631575FF}"/>
              </a:ext>
            </a:extLst>
          </p:cNvPr>
          <p:cNvSpPr txBox="1"/>
          <p:nvPr/>
        </p:nvSpPr>
        <p:spPr>
          <a:xfrm>
            <a:off x="1529927" y="4115262"/>
            <a:ext cx="5608317" cy="129644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it-IT" dirty="0">
                <a:latin typeface="Palatino Linotype" panose="02040502050505030304" pitchFamily="18" charset="0"/>
              </a:rPr>
              <a:t>Visualizzazione e ricostruzione di reperti e manufatti danneggiati o andati perduti  con gli anni</a:t>
            </a:r>
          </a:p>
        </p:txBody>
      </p:sp>
      <p:pic>
        <p:nvPicPr>
          <p:cNvPr id="9" name="ar_museum">
            <a:hlinkClick r:id="" action="ppaction://media"/>
            <a:extLst>
              <a:ext uri="{FF2B5EF4-FFF2-40B4-BE49-F238E27FC236}">
                <a16:creationId xmlns:a16="http://schemas.microsoft.com/office/drawing/2014/main" id="{C8B676EA-97B9-0992-C690-01F3882B31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84559" y="3766873"/>
            <a:ext cx="2095435" cy="1588305"/>
          </a:xfrm>
          <a:prstGeom prst="rect">
            <a:avLst/>
          </a:prstGeom>
          <a:ln>
            <a:noFill/>
          </a:ln>
          <a:effectLst>
            <a:outerShdw blurRad="190500" algn="tl" rotWithShape="0">
              <a:srgbClr val="000000">
                <a:alpha val="70000"/>
              </a:srgbClr>
            </a:outerShdw>
          </a:effectLst>
        </p:spPr>
      </p:pic>
      <p:sp>
        <p:nvSpPr>
          <p:cNvPr id="11" name="CasellaDiTesto 10">
            <a:extLst>
              <a:ext uri="{FF2B5EF4-FFF2-40B4-BE49-F238E27FC236}">
                <a16:creationId xmlns:a16="http://schemas.microsoft.com/office/drawing/2014/main" id="{9B8E7F9E-6F38-9E1D-DD75-C0FC73366FA8}"/>
              </a:ext>
            </a:extLst>
          </p:cNvPr>
          <p:cNvSpPr txBox="1"/>
          <p:nvPr/>
        </p:nvSpPr>
        <p:spPr>
          <a:xfrm>
            <a:off x="1078523" y="1136376"/>
            <a:ext cx="10820399" cy="569323"/>
          </a:xfrm>
          <a:prstGeom prst="rect">
            <a:avLst/>
          </a:prstGeom>
          <a:noFill/>
        </p:spPr>
        <p:txBody>
          <a:bodyPr wrap="square">
            <a:spAutoFit/>
          </a:bodyPr>
          <a:lstStyle/>
          <a:p>
            <a:pPr>
              <a:lnSpc>
                <a:spcPct val="200000"/>
              </a:lnSpc>
            </a:pPr>
            <a:r>
              <a:rPr lang="it-IT" sz="1800" b="0" i="0" u="none" strike="noStrike" baseline="0" dirty="0">
                <a:latin typeface="Palatino Linotype" panose="02040502050505030304" pitchFamily="18" charset="0"/>
              </a:rPr>
              <a:t>I campi di applicazione della tecnologia AR sono molteplici e spaziano tra:</a:t>
            </a:r>
          </a:p>
        </p:txBody>
      </p:sp>
      <p:sp>
        <p:nvSpPr>
          <p:cNvPr id="13" name="CasellaDiTesto 12">
            <a:extLst>
              <a:ext uri="{FF2B5EF4-FFF2-40B4-BE49-F238E27FC236}">
                <a16:creationId xmlns:a16="http://schemas.microsoft.com/office/drawing/2014/main" id="{36ABF2E7-F542-04C2-4508-B145BFDD1C9E}"/>
              </a:ext>
            </a:extLst>
          </p:cNvPr>
          <p:cNvSpPr txBox="1"/>
          <p:nvPr/>
        </p:nvSpPr>
        <p:spPr>
          <a:xfrm>
            <a:off x="6719675" y="1647103"/>
            <a:ext cx="4091958" cy="112319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it-IT" dirty="0">
                <a:latin typeface="NimbusRomNo9L-Medi"/>
              </a:rPr>
              <a:t>Ambito dell’Istruzione</a:t>
            </a:r>
            <a:endParaRPr lang="it-IT" sz="1800" b="0" i="0" u="none" strike="noStrike" baseline="0" dirty="0">
              <a:latin typeface="NimbusRomNo9L-Medi"/>
            </a:endParaRPr>
          </a:p>
          <a:p>
            <a:pPr marL="285750" indent="-285750">
              <a:lnSpc>
                <a:spcPct val="200000"/>
              </a:lnSpc>
              <a:buFont typeface="Arial" panose="020B0604020202020204" pitchFamily="34" charset="0"/>
              <a:buChar char="•"/>
            </a:pPr>
            <a:r>
              <a:rPr lang="it-IT" dirty="0">
                <a:latin typeface="NimbusRomNo9L-Medi"/>
              </a:rPr>
              <a:t>Settore </a:t>
            </a:r>
            <a:r>
              <a:rPr lang="it-IT" sz="1800" b="0" i="0" u="none" strike="noStrike" baseline="0" dirty="0">
                <a:latin typeface="NimbusRomNo9L-Medi"/>
              </a:rPr>
              <a:t>Videogame</a:t>
            </a:r>
            <a:endParaRPr lang="it-IT"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245F51F7-0D6D-D998-AA61-035738B2E169}"/>
              </a:ext>
            </a:extLst>
          </p:cNvPr>
          <p:cNvCxnSpPr>
            <a:cxnSpLocks/>
          </p:cNvCxnSpPr>
          <p:nvPr/>
        </p:nvCxnSpPr>
        <p:spPr>
          <a:xfrm flipH="1">
            <a:off x="4580857" y="3324422"/>
            <a:ext cx="2216516" cy="708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FB9232BA-D539-EB0A-C602-B98DA33B0C3B}"/>
              </a:ext>
            </a:extLst>
          </p:cNvPr>
          <p:cNvSpPr txBox="1"/>
          <p:nvPr/>
        </p:nvSpPr>
        <p:spPr>
          <a:xfrm>
            <a:off x="6719675" y="2711700"/>
            <a:ext cx="3831094" cy="56932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it-IT" sz="1800" b="0" i="0" u="none" strike="noStrike" baseline="0" dirty="0">
                <a:latin typeface="Palatino Linotype" panose="02040502050505030304" pitchFamily="18" charset="0"/>
              </a:rPr>
              <a:t>Settore </a:t>
            </a:r>
            <a:r>
              <a:rPr lang="it-IT" dirty="0">
                <a:latin typeface="Palatino Linotype" panose="02040502050505030304" pitchFamily="18" charset="0"/>
              </a:rPr>
              <a:t>Turismo e Beni Culturali</a:t>
            </a:r>
            <a:endParaRPr lang="it-IT" sz="1800" b="0" i="0" u="none" strike="noStrike" baseline="0" dirty="0">
              <a:latin typeface="Palatino Linotype" panose="02040502050505030304" pitchFamily="18" charset="0"/>
            </a:endParaRPr>
          </a:p>
        </p:txBody>
      </p:sp>
    </p:spTree>
    <p:extLst>
      <p:ext uri="{BB962C8B-B14F-4D97-AF65-F5344CB8AC3E}">
        <p14:creationId xmlns:p14="http://schemas.microsoft.com/office/powerpoint/2010/main" val="38894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58451B-9E9D-ABC9-35C7-1D46FFA9CDD8}"/>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CC77F08-CEFB-C36D-4090-5858884B3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9EA7A5A4-0594-1346-52DE-A97990878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D055E04-C84F-E647-4021-BB40E125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83C72-4B32-FB95-46A2-8B5C6BC6B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A039198-E450-E205-2E39-4465DC586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0A34FBB0-0595-AA3C-53C9-BEDC3A2A4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9A6FB255-1226-B545-2B65-1DDAA6924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857186DA-2A37-200C-7295-34E1235E9627}"/>
              </a:ext>
            </a:extLst>
          </p:cNvPr>
          <p:cNvSpPr txBox="1"/>
          <p:nvPr/>
        </p:nvSpPr>
        <p:spPr>
          <a:xfrm>
            <a:off x="3317708" y="257246"/>
            <a:ext cx="5476640" cy="584775"/>
          </a:xfrm>
          <a:prstGeom prst="rect">
            <a:avLst/>
          </a:prstGeom>
          <a:noFill/>
        </p:spPr>
        <p:txBody>
          <a:bodyPr wrap="square">
            <a:spAutoFit/>
          </a:bodyPr>
          <a:lstStyle/>
          <a:p>
            <a:r>
              <a:rPr lang="it-IT" sz="3200" b="1" dirty="0">
                <a:latin typeface="Calibri" panose="020F0502020204030204" pitchFamily="34" charset="0"/>
                <a:cs typeface="Calibri" panose="020F0502020204030204" pitchFamily="34" charset="0"/>
              </a:rPr>
              <a:t>Problematica Posizionamento</a:t>
            </a:r>
          </a:p>
        </p:txBody>
      </p:sp>
      <p:sp>
        <p:nvSpPr>
          <p:cNvPr id="5" name="CasellaDiTesto 4">
            <a:extLst>
              <a:ext uri="{FF2B5EF4-FFF2-40B4-BE49-F238E27FC236}">
                <a16:creationId xmlns:a16="http://schemas.microsoft.com/office/drawing/2014/main" id="{200DB6CF-F305-B239-7FF3-89F61180E14B}"/>
              </a:ext>
            </a:extLst>
          </p:cNvPr>
          <p:cNvSpPr txBox="1"/>
          <p:nvPr/>
        </p:nvSpPr>
        <p:spPr>
          <a:xfrm>
            <a:off x="316524" y="2605663"/>
            <a:ext cx="5090534" cy="369332"/>
          </a:xfrm>
          <a:prstGeom prst="rect">
            <a:avLst/>
          </a:prstGeom>
          <a:noFill/>
        </p:spPr>
        <p:txBody>
          <a:bodyPr wrap="square">
            <a:spAutoFit/>
          </a:bodyPr>
          <a:lstStyle/>
          <a:p>
            <a:pPr marL="285750" indent="-285750">
              <a:buFont typeface="Wingdings" panose="05000000000000000000" pitchFamily="2" charset="2"/>
              <a:buChar char="Ø"/>
            </a:pPr>
            <a:r>
              <a:rPr lang="it-IT" sz="1800" b="1" dirty="0">
                <a:latin typeface="Calibri" panose="020F0502020204030204" pitchFamily="34" charset="0"/>
                <a:cs typeface="Calibri" panose="020F0502020204030204" pitchFamily="34" charset="0"/>
              </a:rPr>
              <a:t>Posizionamento Indoor</a:t>
            </a:r>
          </a:p>
        </p:txBody>
      </p:sp>
      <p:sp>
        <p:nvSpPr>
          <p:cNvPr id="8" name="CasellaDiTesto 7">
            <a:extLst>
              <a:ext uri="{FF2B5EF4-FFF2-40B4-BE49-F238E27FC236}">
                <a16:creationId xmlns:a16="http://schemas.microsoft.com/office/drawing/2014/main" id="{F3B51E3D-0E0C-A355-035C-B436CC3B6EBA}"/>
              </a:ext>
            </a:extLst>
          </p:cNvPr>
          <p:cNvSpPr txBox="1"/>
          <p:nvPr/>
        </p:nvSpPr>
        <p:spPr>
          <a:xfrm>
            <a:off x="316524" y="1413751"/>
            <a:ext cx="11875476" cy="880947"/>
          </a:xfrm>
          <a:prstGeom prst="rect">
            <a:avLst/>
          </a:prstGeom>
          <a:noFill/>
        </p:spPr>
        <p:txBody>
          <a:bodyPr wrap="square">
            <a:spAutoFit/>
          </a:bodyPr>
          <a:lstStyle/>
          <a:p>
            <a:pPr>
              <a:lnSpc>
                <a:spcPct val="150000"/>
              </a:lnSpc>
            </a:pPr>
            <a:r>
              <a:rPr lang="it-IT" dirty="0">
                <a:latin typeface="Palatino Linotype" panose="02040502050505030304" pitchFamily="18" charset="0"/>
              </a:rPr>
              <a:t>Per posizionamento si intende l’azione con cui si dispone qualcosa nella giusta posizione, collocare un oggetto in uno spazio secondo un determinato principio rispetto a dei  punti di riferimento.</a:t>
            </a:r>
          </a:p>
        </p:txBody>
      </p:sp>
      <p:sp>
        <p:nvSpPr>
          <p:cNvPr id="9" name="CasellaDiTesto 8">
            <a:extLst>
              <a:ext uri="{FF2B5EF4-FFF2-40B4-BE49-F238E27FC236}">
                <a16:creationId xmlns:a16="http://schemas.microsoft.com/office/drawing/2014/main" id="{FEBB8078-BD23-CD9A-D90C-E527DC3B43D8}"/>
              </a:ext>
            </a:extLst>
          </p:cNvPr>
          <p:cNvSpPr txBox="1"/>
          <p:nvPr/>
        </p:nvSpPr>
        <p:spPr>
          <a:xfrm>
            <a:off x="316524" y="3112853"/>
            <a:ext cx="5090534" cy="369332"/>
          </a:xfrm>
          <a:prstGeom prst="rect">
            <a:avLst/>
          </a:prstGeom>
          <a:noFill/>
        </p:spPr>
        <p:txBody>
          <a:bodyPr wrap="square">
            <a:spAutoFit/>
          </a:bodyPr>
          <a:lstStyle/>
          <a:p>
            <a:pPr marL="285750" indent="-285750">
              <a:buFont typeface="Wingdings" panose="05000000000000000000" pitchFamily="2" charset="2"/>
              <a:buChar char="Ø"/>
            </a:pPr>
            <a:r>
              <a:rPr lang="it-IT" sz="1800" b="1" dirty="0">
                <a:latin typeface="Calibri" panose="020F0502020204030204" pitchFamily="34" charset="0"/>
                <a:cs typeface="Calibri" panose="020F0502020204030204" pitchFamily="34" charset="0"/>
              </a:rPr>
              <a:t>Posizionamento Outdoor</a:t>
            </a:r>
          </a:p>
        </p:txBody>
      </p:sp>
      <p:sp>
        <p:nvSpPr>
          <p:cNvPr id="17" name="Rettangolo 16">
            <a:extLst>
              <a:ext uri="{FF2B5EF4-FFF2-40B4-BE49-F238E27FC236}">
                <a16:creationId xmlns:a16="http://schemas.microsoft.com/office/drawing/2014/main" id="{507406D3-7ACC-0AD8-87C3-C5E2F525EB05}"/>
              </a:ext>
            </a:extLst>
          </p:cNvPr>
          <p:cNvSpPr/>
          <p:nvPr/>
        </p:nvSpPr>
        <p:spPr>
          <a:xfrm>
            <a:off x="5407058" y="3722914"/>
            <a:ext cx="5759587" cy="1319009"/>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cxnSp>
        <p:nvCxnSpPr>
          <p:cNvPr id="19" name="Connettore 2 18">
            <a:extLst>
              <a:ext uri="{FF2B5EF4-FFF2-40B4-BE49-F238E27FC236}">
                <a16:creationId xmlns:a16="http://schemas.microsoft.com/office/drawing/2014/main" id="{852608FA-DAF6-B03A-7985-192E035C8E9C}"/>
              </a:ext>
            </a:extLst>
          </p:cNvPr>
          <p:cNvCxnSpPr/>
          <p:nvPr/>
        </p:nvCxnSpPr>
        <p:spPr>
          <a:xfrm>
            <a:off x="4016829" y="2974995"/>
            <a:ext cx="1110342" cy="50719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0" name="CasellaDiTesto 19">
            <a:extLst>
              <a:ext uri="{FF2B5EF4-FFF2-40B4-BE49-F238E27FC236}">
                <a16:creationId xmlns:a16="http://schemas.microsoft.com/office/drawing/2014/main" id="{E27D5F1E-DD91-B773-6398-BE25DE8ADDDA}"/>
              </a:ext>
            </a:extLst>
          </p:cNvPr>
          <p:cNvSpPr txBox="1"/>
          <p:nvPr/>
        </p:nvSpPr>
        <p:spPr>
          <a:xfrm>
            <a:off x="5539189" y="3841594"/>
            <a:ext cx="5495324" cy="1200329"/>
          </a:xfrm>
          <a:prstGeom prst="rect">
            <a:avLst/>
          </a:prstGeom>
          <a:noFill/>
        </p:spPr>
        <p:txBody>
          <a:bodyPr wrap="square">
            <a:spAutoFit/>
          </a:bodyPr>
          <a:lstStyle/>
          <a:p>
            <a:r>
              <a:rPr lang="it-IT" dirty="0">
                <a:latin typeface="Calibri" panose="020F0502020204030204" pitchFamily="34" charset="0"/>
                <a:cs typeface="Calibri" panose="020F0502020204030204" pitchFamily="34" charset="0"/>
              </a:rPr>
              <a:t>E’ </a:t>
            </a:r>
            <a:r>
              <a:rPr lang="it-IT" sz="1800" b="0" i="0" u="none" strike="noStrike" baseline="0" dirty="0">
                <a:latin typeface="NimbusRomNo9L-Regu"/>
              </a:rPr>
              <a:t>cruciale per diverse applicazioni pratiche:</a:t>
            </a:r>
          </a:p>
          <a:p>
            <a:pPr marL="285750" indent="-285750">
              <a:buFont typeface="Arial" panose="020B0604020202020204" pitchFamily="34" charset="0"/>
              <a:buChar char="•"/>
            </a:pPr>
            <a:r>
              <a:rPr lang="it-IT" sz="1800" b="0" i="0" u="none" strike="noStrike" baseline="0" dirty="0">
                <a:latin typeface="NimbusRomNo9L-Medi"/>
              </a:rPr>
              <a:t>Guidare i passeggeri nei sistemi di trasporto pubblico</a:t>
            </a:r>
            <a:endParaRPr lang="it-IT" dirty="0">
              <a:latin typeface="NimbusRomNo9L-Regu"/>
            </a:endParaRPr>
          </a:p>
          <a:p>
            <a:pPr marL="285750" indent="-285750">
              <a:buFont typeface="Arial" panose="020B0604020202020204" pitchFamily="34" charset="0"/>
              <a:buChar char="•"/>
            </a:pPr>
            <a:r>
              <a:rPr lang="it-IT" sz="1800" b="0" i="0" u="none" strike="noStrike" baseline="0" dirty="0">
                <a:latin typeface="NimbusRomNo9L-Medi"/>
              </a:rPr>
              <a:t>Localizzare persone in situazioni di emergenza</a:t>
            </a:r>
            <a:endParaRPr lang="it-IT" sz="1800" b="0" i="0" u="none" strike="noStrike" baseline="0" dirty="0">
              <a:latin typeface="NimbusRomNo9L-Regu"/>
            </a:endParaRPr>
          </a:p>
          <a:p>
            <a:pPr marL="285750" indent="-285750">
              <a:buFont typeface="Arial" panose="020B0604020202020204" pitchFamily="34" charset="0"/>
              <a:buChar char="•"/>
            </a:pPr>
            <a:r>
              <a:rPr lang="it-IT" sz="1800" b="0" i="0" u="none" strike="noStrike" baseline="0" dirty="0">
                <a:latin typeface="NimbusRomNo9L-Medi"/>
              </a:rPr>
              <a:t>Offrire esperienze turistiche immersive</a:t>
            </a:r>
            <a:endParaRPr lang="it-IT" dirty="0"/>
          </a:p>
        </p:txBody>
      </p:sp>
    </p:spTree>
    <p:extLst>
      <p:ext uri="{BB962C8B-B14F-4D97-AF65-F5344CB8AC3E}">
        <p14:creationId xmlns:p14="http://schemas.microsoft.com/office/powerpoint/2010/main" val="215295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EEC712-CBE7-1B80-B0CE-191BFF372DD0}"/>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1EC397D-D30D-2376-55F0-85B218027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FFBC82F-2FBE-40FF-1CB6-F20B2D8F4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FCDB24C-FC7C-A2CE-104D-FA357C29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8513FC-AF97-D776-D6B2-E183B23C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C079A4D-EDDD-9C73-80E2-0B5F04F06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5E1B2CA7-74CF-A60C-707A-6F7C4B597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54518D6-9F9B-6C1C-44D2-EF0A3E052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1CE216F7-1981-E947-985C-8F1C304DDF22}"/>
              </a:ext>
            </a:extLst>
          </p:cNvPr>
          <p:cNvSpPr txBox="1"/>
          <p:nvPr/>
        </p:nvSpPr>
        <p:spPr>
          <a:xfrm>
            <a:off x="3731184" y="189566"/>
            <a:ext cx="6101860" cy="630750"/>
          </a:xfrm>
          <a:prstGeom prst="rect">
            <a:avLst/>
          </a:prstGeom>
          <a:noFill/>
        </p:spPr>
        <p:txBody>
          <a:bodyPr wrap="square">
            <a:spAutoFit/>
          </a:bodyPr>
          <a:lstStyle/>
          <a:p>
            <a:pPr>
              <a:lnSpc>
                <a:spcPct val="115000"/>
              </a:lnSpc>
              <a:spcAft>
                <a:spcPts val="1000"/>
              </a:spcAft>
            </a:pPr>
            <a:r>
              <a:rPr lang="it-IT" sz="3200" b="1" dirty="0">
                <a:latin typeface="Calibri" panose="020F0502020204030204" pitchFamily="34" charset="0"/>
                <a:ea typeface="Aptos" panose="020B0004020202020204" pitchFamily="34" charset="0"/>
                <a:cs typeface="Calibri" panose="020F0502020204030204" pitchFamily="34" charset="0"/>
              </a:rPr>
              <a:t>Localizzazione Indoor</a:t>
            </a:r>
            <a:endParaRPr lang="it-IT" sz="3200" b="1" dirty="0">
              <a:effectLst/>
              <a:latin typeface="Calibri" panose="020F0502020204030204" pitchFamily="34" charset="0"/>
              <a:ea typeface="Aptos" panose="020B0004020202020204" pitchFamily="34" charset="0"/>
              <a:cs typeface="Calibri" panose="020F0502020204030204" pitchFamily="34" charset="0"/>
            </a:endParaRPr>
          </a:p>
        </p:txBody>
      </p:sp>
      <p:sp>
        <p:nvSpPr>
          <p:cNvPr id="5" name="CasellaDiTesto 4">
            <a:extLst>
              <a:ext uri="{FF2B5EF4-FFF2-40B4-BE49-F238E27FC236}">
                <a16:creationId xmlns:a16="http://schemas.microsoft.com/office/drawing/2014/main" id="{38916B1C-B0C2-24E0-B85D-453EA7292CC0}"/>
              </a:ext>
            </a:extLst>
          </p:cNvPr>
          <p:cNvSpPr txBox="1"/>
          <p:nvPr/>
        </p:nvSpPr>
        <p:spPr>
          <a:xfrm>
            <a:off x="6385171" y="1383166"/>
            <a:ext cx="2835357" cy="369332"/>
          </a:xfrm>
          <a:prstGeom prst="rect">
            <a:avLst/>
          </a:prstGeom>
          <a:noFill/>
        </p:spPr>
        <p:txBody>
          <a:bodyPr wrap="square">
            <a:spAutoFit/>
          </a:bodyPr>
          <a:lstStyle/>
          <a:p>
            <a:r>
              <a:rPr lang="it-IT" sz="1800" b="1" i="0" u="none" strike="noStrike" baseline="0" dirty="0">
                <a:latin typeface="Palatino Linotype" panose="02040502050505030304" pitchFamily="18" charset="0"/>
              </a:rPr>
              <a:t>Problematiche</a:t>
            </a:r>
            <a:endParaRPr lang="it-IT" b="1" dirty="0">
              <a:latin typeface="Palatino Linotype" panose="02040502050505030304" pitchFamily="18" charset="0"/>
            </a:endParaRPr>
          </a:p>
        </p:txBody>
      </p:sp>
      <p:sp>
        <p:nvSpPr>
          <p:cNvPr id="7" name="CasellaDiTesto 6">
            <a:extLst>
              <a:ext uri="{FF2B5EF4-FFF2-40B4-BE49-F238E27FC236}">
                <a16:creationId xmlns:a16="http://schemas.microsoft.com/office/drawing/2014/main" id="{C3DEAB3B-D32A-9445-20ED-B9BEBEAA7997}"/>
              </a:ext>
            </a:extLst>
          </p:cNvPr>
          <p:cNvSpPr txBox="1"/>
          <p:nvPr/>
        </p:nvSpPr>
        <p:spPr>
          <a:xfrm>
            <a:off x="1266836" y="1296171"/>
            <a:ext cx="1889570" cy="369332"/>
          </a:xfrm>
          <a:prstGeom prst="rect">
            <a:avLst/>
          </a:prstGeom>
          <a:noFill/>
        </p:spPr>
        <p:txBody>
          <a:bodyPr wrap="square">
            <a:spAutoFit/>
          </a:bodyPr>
          <a:lstStyle/>
          <a:p>
            <a:r>
              <a:rPr lang="it-IT" sz="1800" b="1" i="0" u="none" strike="noStrike" baseline="0" dirty="0">
                <a:latin typeface="Palatino Linotype" panose="02040502050505030304" pitchFamily="18" charset="0"/>
              </a:rPr>
              <a:t>Vantaggi</a:t>
            </a:r>
            <a:endParaRPr lang="it-IT" b="1"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D0B33756-8B16-D0C6-6BB6-73723ADDDEDF}"/>
              </a:ext>
            </a:extLst>
          </p:cNvPr>
          <p:cNvSpPr txBox="1"/>
          <p:nvPr/>
        </p:nvSpPr>
        <p:spPr>
          <a:xfrm>
            <a:off x="6096000" y="1743426"/>
            <a:ext cx="5344236" cy="15319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600" b="1" i="0" u="none" strike="noStrike" baseline="0" dirty="0" err="1">
                <a:latin typeface="Palatino Linotype" panose="02040502050505030304" pitchFamily="18" charset="0"/>
              </a:rPr>
              <a:t>Multipathing</a:t>
            </a:r>
            <a:endParaRPr lang="it-IT" sz="1600" b="0" i="0" u="sng" strike="noStrike" baseline="0" dirty="0">
              <a:latin typeface="Palatino Linotype" panose="02040502050505030304" pitchFamily="18" charset="0"/>
            </a:endParaRPr>
          </a:p>
          <a:p>
            <a:pPr marL="285750" indent="-285750" algn="just">
              <a:lnSpc>
                <a:spcPct val="150000"/>
              </a:lnSpc>
              <a:buFont typeface="Arial" panose="020B0604020202020204" pitchFamily="34" charset="0"/>
              <a:buChar char="•"/>
            </a:pPr>
            <a:r>
              <a:rPr lang="it-IT" sz="1600" b="1" dirty="0" err="1">
                <a:latin typeface="Palatino Linotype" panose="02040502050505030304" pitchFamily="18" charset="0"/>
              </a:rPr>
              <a:t>Fastfading</a:t>
            </a:r>
            <a:endParaRPr lang="it-IT" sz="1600" b="1" dirty="0">
              <a:latin typeface="Palatino Linotype" panose="02040502050505030304" pitchFamily="18" charset="0"/>
            </a:endParaRPr>
          </a:p>
          <a:p>
            <a:pPr marL="285750" indent="-285750" algn="just">
              <a:lnSpc>
                <a:spcPct val="150000"/>
              </a:lnSpc>
              <a:buFont typeface="Arial" panose="020B0604020202020204" pitchFamily="34" charset="0"/>
              <a:buChar char="•"/>
            </a:pPr>
            <a:r>
              <a:rPr lang="it-IT" sz="1600" dirty="0">
                <a:latin typeface="Palatino Linotype" panose="02040502050505030304" pitchFamily="18" charset="0"/>
              </a:rPr>
              <a:t>P</a:t>
            </a:r>
            <a:r>
              <a:rPr lang="it-IT" sz="1600" b="0" i="0" u="none" strike="noStrike" baseline="0" dirty="0">
                <a:latin typeface="Palatino Linotype" panose="02040502050505030304" pitchFamily="18" charset="0"/>
              </a:rPr>
              <a:t>resenza di persone e porte aperte che influenzando la velocit</a:t>
            </a:r>
            <a:r>
              <a:rPr lang="it-IT" sz="1600" dirty="0">
                <a:latin typeface="Palatino Linotype" panose="02040502050505030304" pitchFamily="18" charset="0"/>
              </a:rPr>
              <a:t>à</a:t>
            </a:r>
            <a:r>
              <a:rPr lang="it-IT" sz="1600" b="0" i="0" u="none" strike="noStrike" baseline="0" dirty="0">
                <a:latin typeface="Palatino Linotype" panose="02040502050505030304" pitchFamily="18" charset="0"/>
              </a:rPr>
              <a:t> di propagazione del segnale.</a:t>
            </a:r>
          </a:p>
        </p:txBody>
      </p:sp>
      <p:sp>
        <p:nvSpPr>
          <p:cNvPr id="11" name="CasellaDiTesto 10">
            <a:extLst>
              <a:ext uri="{FF2B5EF4-FFF2-40B4-BE49-F238E27FC236}">
                <a16:creationId xmlns:a16="http://schemas.microsoft.com/office/drawing/2014/main" id="{042D3E00-00AE-F64C-FB1B-FC899F02186D}"/>
              </a:ext>
            </a:extLst>
          </p:cNvPr>
          <p:cNvSpPr txBox="1"/>
          <p:nvPr/>
        </p:nvSpPr>
        <p:spPr>
          <a:xfrm>
            <a:off x="495779" y="1640632"/>
            <a:ext cx="5344236" cy="41172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600" b="0" i="0" u="none" strike="noStrike" baseline="0" dirty="0">
                <a:latin typeface="Palatino Linotype" panose="02040502050505030304" pitchFamily="18" charset="0"/>
              </a:rPr>
              <a:t>La limitata estensione degli spazi interni rende pi</a:t>
            </a:r>
            <a:r>
              <a:rPr lang="it-IT" sz="1600" dirty="0">
                <a:latin typeface="Palatino Linotype" panose="02040502050505030304" pitchFamily="18" charset="0"/>
              </a:rPr>
              <a:t>ù</a:t>
            </a:r>
            <a:r>
              <a:rPr lang="it-IT" sz="1600" b="0" i="0" u="none" strike="noStrike" baseline="0" dirty="0">
                <a:latin typeface="Palatino Linotype" panose="02040502050505030304" pitchFamily="18" charset="0"/>
              </a:rPr>
              <a:t> semplice il monitoraggio e la gestione delle posizioni.</a:t>
            </a:r>
          </a:p>
          <a:p>
            <a:pPr marL="285750" indent="-285750" algn="just">
              <a:lnSpc>
                <a:spcPct val="150000"/>
              </a:lnSpc>
              <a:buFont typeface="Arial" panose="020B0604020202020204" pitchFamily="34" charset="0"/>
              <a:buChar char="•"/>
            </a:pPr>
            <a:r>
              <a:rPr lang="it-IT" sz="1600" b="0" i="0" u="none" strike="noStrike" baseline="0" dirty="0">
                <a:latin typeface="Palatino Linotype" panose="02040502050505030304" pitchFamily="18" charset="0"/>
              </a:rPr>
              <a:t>Gli ambienti interni sono meno soggetti a variazioni</a:t>
            </a:r>
            <a:r>
              <a:rPr lang="it-IT" sz="1600" dirty="0">
                <a:latin typeface="Palatino Linotype" panose="02040502050505030304" pitchFamily="18" charset="0"/>
              </a:rPr>
              <a:t> </a:t>
            </a:r>
            <a:r>
              <a:rPr lang="it-IT" sz="1600" b="0" i="0" u="none" strike="noStrike" baseline="0" dirty="0">
                <a:latin typeface="Palatino Linotype" panose="02040502050505030304" pitchFamily="18" charset="0"/>
              </a:rPr>
              <a:t>climatiche.</a:t>
            </a:r>
          </a:p>
          <a:p>
            <a:pPr marL="285750" indent="-285750" algn="just">
              <a:lnSpc>
                <a:spcPct val="150000"/>
              </a:lnSpc>
              <a:buFont typeface="Arial" panose="020B0604020202020204" pitchFamily="34" charset="0"/>
              <a:buChar char="•"/>
            </a:pPr>
            <a:r>
              <a:rPr lang="it-IT" sz="1600" b="0" i="0" u="none" strike="noStrike" baseline="0" dirty="0">
                <a:latin typeface="Palatino Linotype" panose="02040502050505030304" pitchFamily="18" charset="0"/>
              </a:rPr>
              <a:t>Le superfici piane e l’ortogonalità delle pareti forniscono riferimenti stabili e prevedibili per il posizionamento.</a:t>
            </a:r>
          </a:p>
          <a:p>
            <a:pPr marL="285750" indent="-285750" algn="just">
              <a:lnSpc>
                <a:spcPct val="150000"/>
              </a:lnSpc>
              <a:buFont typeface="Arial" panose="020B0604020202020204" pitchFamily="34" charset="0"/>
              <a:buChar char="•"/>
            </a:pPr>
            <a:r>
              <a:rPr lang="it-IT" sz="1600" b="0" i="0" u="none" strike="noStrike" baseline="0" dirty="0">
                <a:latin typeface="Palatino Linotype" panose="02040502050505030304" pitchFamily="18" charset="0"/>
              </a:rPr>
              <a:t>La presenza di elettricit</a:t>
            </a:r>
            <a:r>
              <a:rPr lang="it-IT" sz="1600" dirty="0">
                <a:latin typeface="Palatino Linotype" panose="02040502050505030304" pitchFamily="18" charset="0"/>
              </a:rPr>
              <a:t>à</a:t>
            </a:r>
            <a:r>
              <a:rPr lang="it-IT" sz="1600" b="0" i="0" u="none" strike="noStrike" baseline="0" dirty="0">
                <a:latin typeface="Palatino Linotype" panose="02040502050505030304" pitchFamily="18" charset="0"/>
              </a:rPr>
              <a:t>, accesso a Internet e pareti adatte al montaggio dei dispositivi facilita l’installazione e il funzionamento dei sistemi di posizionamento.</a:t>
            </a:r>
            <a:endParaRPr lang="it-IT" sz="1600" dirty="0">
              <a:latin typeface="Palatino Linotype" panose="02040502050505030304" pitchFamily="18" charset="0"/>
            </a:endParaRPr>
          </a:p>
        </p:txBody>
      </p:sp>
    </p:spTree>
    <p:extLst>
      <p:ext uri="{BB962C8B-B14F-4D97-AF65-F5344CB8AC3E}">
        <p14:creationId xmlns:p14="http://schemas.microsoft.com/office/powerpoint/2010/main" val="116746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42B8C8-145C-3E40-A7EE-DEECFF886C35}"/>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C8377777-1B2E-3044-6AA5-2F3527F66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9EEF3FA-C565-A40B-BB3A-34E92776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FDA601-6BB5-BA1E-E317-FA3191335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012B08-D4AC-F56E-6586-4E9DE667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352B74B-B984-120F-55C7-8993B0C48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3E81B967-A1E1-AD44-537A-AA4365978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591CF01-EA7F-A996-5E28-3A9D724FE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5B060EB4-EB8C-8BAA-EE30-693B3D2CF518}"/>
              </a:ext>
            </a:extLst>
          </p:cNvPr>
          <p:cNvSpPr txBox="1"/>
          <p:nvPr/>
        </p:nvSpPr>
        <p:spPr>
          <a:xfrm>
            <a:off x="2325339" y="175223"/>
            <a:ext cx="7008131" cy="1197059"/>
          </a:xfrm>
          <a:prstGeom prst="rect">
            <a:avLst/>
          </a:prstGeom>
          <a:noFill/>
        </p:spPr>
        <p:txBody>
          <a:bodyPr wrap="square">
            <a:spAutoFit/>
          </a:bodyPr>
          <a:lstStyle/>
          <a:p>
            <a:pPr algn="ctr">
              <a:lnSpc>
                <a:spcPct val="115000"/>
              </a:lnSpc>
              <a:spcAft>
                <a:spcPts val="1000"/>
              </a:spcAft>
            </a:pPr>
            <a:r>
              <a:rPr lang="it-IT" sz="3200" b="1" dirty="0">
                <a:latin typeface="Aptos" panose="020B0004020202020204" pitchFamily="34" charset="0"/>
                <a:ea typeface="Aptos" panose="020B0004020202020204" pitchFamily="34" charset="0"/>
                <a:cs typeface="Times New Roman" panose="02020603050405020304" pitchFamily="18" charset="0"/>
              </a:rPr>
              <a:t>Tecnologie e Tecniche di Posizionamento Indoor</a:t>
            </a:r>
            <a:endParaRPr lang="it-IT" sz="3200" b="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A81438AF-FC67-4D0B-2F74-C5C8D2D0454B}"/>
              </a:ext>
            </a:extLst>
          </p:cNvPr>
          <p:cNvPicPr>
            <a:picLocks noChangeAspect="1"/>
          </p:cNvPicPr>
          <p:nvPr/>
        </p:nvPicPr>
        <p:blipFill>
          <a:blip r:embed="rId3"/>
          <a:stretch>
            <a:fillRect/>
          </a:stretch>
        </p:blipFill>
        <p:spPr>
          <a:xfrm>
            <a:off x="207351" y="2171535"/>
            <a:ext cx="5872581" cy="3070856"/>
          </a:xfrm>
          <a:prstGeom prst="rect">
            <a:avLst/>
          </a:prstGeom>
        </p:spPr>
      </p:pic>
      <p:sp>
        <p:nvSpPr>
          <p:cNvPr id="6" name="CasellaDiTesto 5">
            <a:extLst>
              <a:ext uri="{FF2B5EF4-FFF2-40B4-BE49-F238E27FC236}">
                <a16:creationId xmlns:a16="http://schemas.microsoft.com/office/drawing/2014/main" id="{3AADF3E7-D373-5452-56E5-4CA011802B38}"/>
              </a:ext>
            </a:extLst>
          </p:cNvPr>
          <p:cNvSpPr txBox="1"/>
          <p:nvPr/>
        </p:nvSpPr>
        <p:spPr>
          <a:xfrm>
            <a:off x="6897869" y="1624400"/>
            <a:ext cx="3042228" cy="2542940"/>
          </a:xfrm>
          <a:prstGeom prst="rect">
            <a:avLst/>
          </a:prstGeom>
          <a:noFill/>
        </p:spPr>
        <p:txBody>
          <a:bodyPr wrap="square">
            <a:spAutoFit/>
          </a:bodyPr>
          <a:lstStyle/>
          <a:p>
            <a:pPr algn="l">
              <a:lnSpc>
                <a:spcPct val="150000"/>
              </a:lnSpc>
            </a:pPr>
            <a:r>
              <a:rPr lang="it-IT" sz="1800" b="1" dirty="0">
                <a:latin typeface="Aptos" panose="020B0004020202020204" pitchFamily="34" charset="0"/>
                <a:ea typeface="Aptos" panose="020B0004020202020204" pitchFamily="34" charset="0"/>
                <a:cs typeface="Times New Roman" panose="02020603050405020304" pitchFamily="18" charset="0"/>
              </a:rPr>
              <a:t>Tecniche</a:t>
            </a:r>
            <a:endParaRPr lang="it-IT" sz="1800" b="0" i="0" u="none" strike="noStrike" baseline="0" dirty="0">
              <a:latin typeface="NimbusRomNo9L-Regu"/>
            </a:endParaRPr>
          </a:p>
          <a:p>
            <a:pPr marL="285750" indent="-285750" algn="l">
              <a:lnSpc>
                <a:spcPct val="150000"/>
              </a:lnSpc>
              <a:buFont typeface="Arial" panose="020B0604020202020204" pitchFamily="34" charset="0"/>
              <a:buChar char="•"/>
            </a:pPr>
            <a:r>
              <a:rPr lang="it-IT" sz="1800" b="0" i="0" u="none" strike="noStrike" baseline="0" dirty="0">
                <a:latin typeface="Palatino Linotype" panose="02040502050505030304" pitchFamily="18" charset="0"/>
              </a:rPr>
              <a:t>Triangolazione </a:t>
            </a:r>
          </a:p>
          <a:p>
            <a:pPr marL="285750" indent="-285750" algn="l">
              <a:lnSpc>
                <a:spcPct val="150000"/>
              </a:lnSpc>
              <a:buFont typeface="Arial" panose="020B0604020202020204" pitchFamily="34" charset="0"/>
              <a:buChar char="•"/>
            </a:pPr>
            <a:r>
              <a:rPr lang="it-IT" sz="1800" b="0" i="0" u="none" strike="noStrike" baseline="0" dirty="0" err="1">
                <a:latin typeface="Palatino Linotype" panose="02040502050505030304" pitchFamily="18" charset="0"/>
              </a:rPr>
              <a:t>Trilaterazione</a:t>
            </a:r>
            <a:r>
              <a:rPr lang="it-IT" sz="1800" b="0" i="0" u="none" strike="noStrike" baseline="0" dirty="0">
                <a:latin typeface="Palatino Linotype" panose="02040502050505030304" pitchFamily="18" charset="0"/>
              </a:rPr>
              <a:t> </a:t>
            </a:r>
          </a:p>
          <a:p>
            <a:pPr marL="285750" indent="-285750" algn="l">
              <a:lnSpc>
                <a:spcPct val="150000"/>
              </a:lnSpc>
              <a:buFont typeface="Arial" panose="020B0604020202020204" pitchFamily="34" charset="0"/>
              <a:buChar char="•"/>
            </a:pPr>
            <a:r>
              <a:rPr lang="it-IT" sz="1800" b="0" i="0" u="none" strike="noStrike" baseline="0" dirty="0" err="1">
                <a:latin typeface="Palatino Linotype" panose="02040502050505030304" pitchFamily="18" charset="0"/>
              </a:rPr>
              <a:t>Multilaterazione</a:t>
            </a:r>
            <a:r>
              <a:rPr lang="it-IT" sz="1800" b="0" i="0" u="none" strike="noStrike" baseline="0" dirty="0">
                <a:latin typeface="Palatino Linotype" panose="02040502050505030304" pitchFamily="18" charset="0"/>
              </a:rPr>
              <a:t> </a:t>
            </a:r>
          </a:p>
          <a:p>
            <a:pPr marL="285750" indent="-285750" algn="l">
              <a:lnSpc>
                <a:spcPct val="150000"/>
              </a:lnSpc>
              <a:buFont typeface="Arial" panose="020B0604020202020204" pitchFamily="34" charset="0"/>
              <a:buChar char="•"/>
            </a:pPr>
            <a:r>
              <a:rPr lang="it-IT" sz="1800" b="0" i="0" u="none" strike="noStrike" baseline="0" dirty="0">
                <a:latin typeface="Palatino Linotype" panose="02040502050505030304" pitchFamily="18" charset="0"/>
              </a:rPr>
              <a:t>Prossimità </a:t>
            </a:r>
          </a:p>
          <a:p>
            <a:pPr marL="285750" indent="-285750" algn="l">
              <a:lnSpc>
                <a:spcPct val="150000"/>
              </a:lnSpc>
              <a:buFont typeface="Arial" panose="020B0604020202020204" pitchFamily="34" charset="0"/>
              <a:buChar char="•"/>
            </a:pPr>
            <a:r>
              <a:rPr lang="it-IT" sz="1800" b="0" i="0" u="none" strike="noStrike" baseline="0" dirty="0" err="1">
                <a:latin typeface="Palatino Linotype" panose="02040502050505030304" pitchFamily="18" charset="0"/>
              </a:rPr>
              <a:t>Fingerprinting</a:t>
            </a:r>
            <a:r>
              <a:rPr lang="it-IT" sz="1800" b="0" i="0" u="none" strike="noStrike" baseline="0" dirty="0">
                <a:latin typeface="Palatino Linotype" panose="02040502050505030304" pitchFamily="18" charset="0"/>
              </a:rPr>
              <a:t> </a:t>
            </a:r>
            <a:endParaRPr lang="it-IT"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DCECFD01-F094-FDBB-3C30-C3A68403021E}"/>
              </a:ext>
            </a:extLst>
          </p:cNvPr>
          <p:cNvSpPr txBox="1"/>
          <p:nvPr/>
        </p:nvSpPr>
        <p:spPr>
          <a:xfrm>
            <a:off x="1986701" y="1790752"/>
            <a:ext cx="1983840" cy="369332"/>
          </a:xfrm>
          <a:prstGeom prst="rect">
            <a:avLst/>
          </a:prstGeom>
          <a:noFill/>
        </p:spPr>
        <p:txBody>
          <a:bodyPr wrap="square">
            <a:spAutoFit/>
          </a:bodyPr>
          <a:lstStyle/>
          <a:p>
            <a:r>
              <a:rPr lang="it-IT" sz="1800" b="1" dirty="0">
                <a:latin typeface="Aptos" panose="020B0004020202020204" pitchFamily="34" charset="0"/>
                <a:ea typeface="Aptos" panose="020B0004020202020204" pitchFamily="34" charset="0"/>
                <a:cs typeface="Times New Roman" panose="02020603050405020304" pitchFamily="18" charset="0"/>
              </a:rPr>
              <a:t>Tecnologie</a:t>
            </a:r>
            <a:endParaRPr lang="it-IT" dirty="0"/>
          </a:p>
        </p:txBody>
      </p:sp>
    </p:spTree>
    <p:extLst>
      <p:ext uri="{BB962C8B-B14F-4D97-AF65-F5344CB8AC3E}">
        <p14:creationId xmlns:p14="http://schemas.microsoft.com/office/powerpoint/2010/main" val="428354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FE8AAF-FBEF-675E-119B-8D2CAD0DEC8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8CA9AFC-D633-05AB-7268-437355683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EC73BDB8-202F-3A10-95FC-27DAF0DA0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C3DB99F-516E-F62C-8A3C-E8B98C378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FEE8AEE-2FB3-9ADE-DEC5-4AC8E69ED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50814DC-E991-9D5B-8DA3-39625754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108FEB09-6611-CC3A-48B7-AE17858A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1C448157-2D4E-96A7-2AEF-6A63F946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562B6BF6-0DFD-3CE1-198B-145C780757C6}"/>
              </a:ext>
            </a:extLst>
          </p:cNvPr>
          <p:cNvSpPr txBox="1"/>
          <p:nvPr/>
        </p:nvSpPr>
        <p:spPr>
          <a:xfrm>
            <a:off x="4678321" y="120886"/>
            <a:ext cx="2835357" cy="625428"/>
          </a:xfrm>
          <a:prstGeom prst="rect">
            <a:avLst/>
          </a:prstGeom>
          <a:noFill/>
        </p:spPr>
        <p:txBody>
          <a:bodyPr wrap="square">
            <a:spAutoFit/>
          </a:bodyPr>
          <a:lstStyle/>
          <a:p>
            <a:pPr>
              <a:lnSpc>
                <a:spcPct val="115000"/>
              </a:lnSpc>
              <a:spcAft>
                <a:spcPts val="1000"/>
              </a:spcAft>
            </a:pPr>
            <a:r>
              <a:rPr lang="it-IT" sz="3200" b="1" dirty="0">
                <a:effectLst/>
                <a:latin typeface="Calibri" panose="020F0502020204030204" pitchFamily="34" charset="0"/>
                <a:ea typeface="Aptos" panose="020B0004020202020204" pitchFamily="34" charset="0"/>
                <a:cs typeface="Calibri" panose="020F0502020204030204" pitchFamily="34" charset="0"/>
              </a:rPr>
              <a:t>BLE Positioning</a:t>
            </a:r>
          </a:p>
        </p:txBody>
      </p:sp>
      <p:sp>
        <p:nvSpPr>
          <p:cNvPr id="4" name="CasellaDiTesto 3">
            <a:extLst>
              <a:ext uri="{FF2B5EF4-FFF2-40B4-BE49-F238E27FC236}">
                <a16:creationId xmlns:a16="http://schemas.microsoft.com/office/drawing/2014/main" id="{6EDE0294-F248-8EF8-D828-DC88D81D2B8F}"/>
              </a:ext>
            </a:extLst>
          </p:cNvPr>
          <p:cNvSpPr txBox="1"/>
          <p:nvPr/>
        </p:nvSpPr>
        <p:spPr>
          <a:xfrm>
            <a:off x="7410305" y="1272950"/>
            <a:ext cx="3261553" cy="369332"/>
          </a:xfrm>
          <a:prstGeom prst="rect">
            <a:avLst/>
          </a:prstGeom>
          <a:noFill/>
        </p:spPr>
        <p:txBody>
          <a:bodyPr wrap="square">
            <a:spAutoFit/>
          </a:bodyPr>
          <a:lstStyle/>
          <a:p>
            <a:r>
              <a:rPr lang="it-IT" sz="1800" b="1" i="0" u="none" strike="noStrike" baseline="0" dirty="0">
                <a:latin typeface="Palatino Linotype" panose="02040502050505030304" pitchFamily="18" charset="0"/>
              </a:rPr>
              <a:t>Tecnica del </a:t>
            </a:r>
            <a:r>
              <a:rPr lang="it-IT" sz="1800" b="1" i="0" u="none" strike="noStrike" baseline="0" dirty="0" err="1">
                <a:latin typeface="Palatino Linotype" panose="02040502050505030304" pitchFamily="18" charset="0"/>
              </a:rPr>
              <a:t>Fingerprinting</a:t>
            </a:r>
            <a:endParaRPr lang="it-IT" b="1" dirty="0">
              <a:latin typeface="Palatino Linotype" panose="02040502050505030304" pitchFamily="18" charset="0"/>
            </a:endParaRPr>
          </a:p>
        </p:txBody>
      </p:sp>
      <p:pic>
        <p:nvPicPr>
          <p:cNvPr id="6" name="Immagine 5">
            <a:extLst>
              <a:ext uri="{FF2B5EF4-FFF2-40B4-BE49-F238E27FC236}">
                <a16:creationId xmlns:a16="http://schemas.microsoft.com/office/drawing/2014/main" id="{F7BA2154-DB1E-5B19-8A7D-E30C8A49FA8F}"/>
              </a:ext>
            </a:extLst>
          </p:cNvPr>
          <p:cNvPicPr>
            <a:picLocks noChangeAspect="1"/>
          </p:cNvPicPr>
          <p:nvPr/>
        </p:nvPicPr>
        <p:blipFill>
          <a:blip r:embed="rId3"/>
          <a:stretch>
            <a:fillRect/>
          </a:stretch>
        </p:blipFill>
        <p:spPr>
          <a:xfrm>
            <a:off x="6237786" y="1769131"/>
            <a:ext cx="4708712" cy="1558439"/>
          </a:xfrm>
          <a:prstGeom prst="rect">
            <a:avLst/>
          </a:prstGeom>
        </p:spPr>
      </p:pic>
      <p:sp>
        <p:nvSpPr>
          <p:cNvPr id="8" name="CasellaDiTesto 7">
            <a:extLst>
              <a:ext uri="{FF2B5EF4-FFF2-40B4-BE49-F238E27FC236}">
                <a16:creationId xmlns:a16="http://schemas.microsoft.com/office/drawing/2014/main" id="{458AD0EB-BC38-61B8-9554-0511F37DE490}"/>
              </a:ext>
            </a:extLst>
          </p:cNvPr>
          <p:cNvSpPr txBox="1"/>
          <p:nvPr/>
        </p:nvSpPr>
        <p:spPr>
          <a:xfrm>
            <a:off x="6405493" y="3702671"/>
            <a:ext cx="5033211" cy="2127442"/>
          </a:xfrm>
          <a:prstGeom prst="rect">
            <a:avLst/>
          </a:prstGeom>
          <a:noFill/>
        </p:spPr>
        <p:txBody>
          <a:bodyPr wrap="square">
            <a:spAutoFit/>
          </a:bodyPr>
          <a:lstStyle/>
          <a:p>
            <a:pPr algn="just">
              <a:lnSpc>
                <a:spcPct val="150000"/>
              </a:lnSpc>
            </a:pPr>
            <a:r>
              <a:rPr lang="it-IT" b="0" i="0" u="none" strike="noStrike" baseline="0" dirty="0">
                <a:latin typeface="Palatino Linotype" panose="02040502050505030304" pitchFamily="18" charset="0"/>
              </a:rPr>
              <a:t>Questa tecnica si articola in due fasi:</a:t>
            </a:r>
          </a:p>
          <a:p>
            <a:pPr algn="just">
              <a:lnSpc>
                <a:spcPct val="150000"/>
              </a:lnSpc>
            </a:pPr>
            <a:r>
              <a:rPr lang="it-IT" b="0" i="0" u="none" strike="noStrike" baseline="0" dirty="0">
                <a:latin typeface="Palatino Linotype" panose="02040502050505030304" pitchFamily="18" charset="0"/>
              </a:rPr>
              <a:t>• Una prima fase </a:t>
            </a:r>
            <a:r>
              <a:rPr lang="it-IT" b="1" i="0" u="none" strike="noStrike" baseline="0" dirty="0">
                <a:latin typeface="Palatino Linotype" panose="02040502050505030304" pitchFamily="18" charset="0"/>
              </a:rPr>
              <a:t>off-line</a:t>
            </a:r>
            <a:r>
              <a:rPr lang="it-IT" b="0" i="0" u="none" strike="noStrike" baseline="0" dirty="0">
                <a:latin typeface="Palatino Linotype" panose="02040502050505030304" pitchFamily="18" charset="0"/>
              </a:rPr>
              <a:t> di analisi e campionatura della scena.</a:t>
            </a:r>
          </a:p>
          <a:p>
            <a:pPr algn="just">
              <a:lnSpc>
                <a:spcPct val="150000"/>
              </a:lnSpc>
            </a:pPr>
            <a:r>
              <a:rPr lang="it-IT" b="0" i="0" u="none" strike="noStrike" baseline="0" dirty="0">
                <a:latin typeface="Palatino Linotype" panose="02040502050505030304" pitchFamily="18" charset="0"/>
              </a:rPr>
              <a:t>• Una seconda fase </a:t>
            </a:r>
            <a:r>
              <a:rPr lang="it-IT" b="1" i="0" u="none" strike="noStrike" baseline="0" dirty="0">
                <a:latin typeface="Palatino Linotype" panose="02040502050505030304" pitchFamily="18" charset="0"/>
              </a:rPr>
              <a:t>on-line</a:t>
            </a:r>
            <a:r>
              <a:rPr lang="it-IT" b="0" i="0" u="none" strike="noStrike" baseline="0" dirty="0">
                <a:latin typeface="Palatino Linotype" panose="02040502050505030304" pitchFamily="18" charset="0"/>
              </a:rPr>
              <a:t> di pattern matching.</a:t>
            </a:r>
            <a:endParaRPr lang="it-IT" dirty="0">
              <a:latin typeface="Palatino Linotype" panose="02040502050505030304" pitchFamily="18" charset="0"/>
            </a:endParaRPr>
          </a:p>
        </p:txBody>
      </p:sp>
      <p:sp>
        <p:nvSpPr>
          <p:cNvPr id="10" name="CasellaDiTesto 9">
            <a:extLst>
              <a:ext uri="{FF2B5EF4-FFF2-40B4-BE49-F238E27FC236}">
                <a16:creationId xmlns:a16="http://schemas.microsoft.com/office/drawing/2014/main" id="{1BE7F3A5-A963-97B2-4197-B2975452DCBE}"/>
              </a:ext>
            </a:extLst>
          </p:cNvPr>
          <p:cNvSpPr txBox="1"/>
          <p:nvPr/>
        </p:nvSpPr>
        <p:spPr>
          <a:xfrm>
            <a:off x="1310295" y="1512393"/>
            <a:ext cx="6100010" cy="369332"/>
          </a:xfrm>
          <a:prstGeom prst="rect">
            <a:avLst/>
          </a:prstGeom>
          <a:noFill/>
        </p:spPr>
        <p:txBody>
          <a:bodyPr wrap="square">
            <a:spAutoFit/>
          </a:bodyPr>
          <a:lstStyle/>
          <a:p>
            <a:r>
              <a:rPr lang="it-IT" sz="1800" b="1" i="0" u="none" strike="noStrike" baseline="0" dirty="0">
                <a:latin typeface="Palatino Linotype" panose="02040502050505030304" pitchFamily="18" charset="0"/>
              </a:rPr>
              <a:t>Bluetooth Low Energy (BLE)</a:t>
            </a:r>
            <a:endParaRPr lang="it-IT" b="1"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7CDE3F58-F0F9-2240-4496-976BD2D765C0}"/>
              </a:ext>
            </a:extLst>
          </p:cNvPr>
          <p:cNvSpPr txBox="1"/>
          <p:nvPr/>
        </p:nvSpPr>
        <p:spPr>
          <a:xfrm>
            <a:off x="757980" y="2049604"/>
            <a:ext cx="4972241" cy="1296445"/>
          </a:xfrm>
          <a:prstGeom prst="rect">
            <a:avLst/>
          </a:prstGeom>
          <a:noFill/>
        </p:spPr>
        <p:txBody>
          <a:bodyPr wrap="square">
            <a:spAutoFit/>
          </a:bodyPr>
          <a:lstStyle/>
          <a:p>
            <a:pPr algn="just">
              <a:lnSpc>
                <a:spcPct val="150000"/>
              </a:lnSpc>
            </a:pPr>
            <a:r>
              <a:rPr lang="it-IT" sz="1800" b="0" i="0" u="none" strike="noStrike" baseline="0" dirty="0">
                <a:latin typeface="Palatino Linotype" panose="02040502050505030304" pitchFamily="18" charset="0"/>
              </a:rPr>
              <a:t>E’ una tecnologia wireless a corto raggio sviluppata per consentire la comunicazione tra dispositivi con un consumo energetico ridotto.</a:t>
            </a:r>
            <a:endParaRPr lang="it-IT" dirty="0">
              <a:latin typeface="Palatino Linotype" panose="02040502050505030304" pitchFamily="18" charset="0"/>
            </a:endParaRPr>
          </a:p>
        </p:txBody>
      </p:sp>
      <p:sp>
        <p:nvSpPr>
          <p:cNvPr id="2" name="Rettangolo con angoli arrotondati 1">
            <a:extLst>
              <a:ext uri="{FF2B5EF4-FFF2-40B4-BE49-F238E27FC236}">
                <a16:creationId xmlns:a16="http://schemas.microsoft.com/office/drawing/2014/main" id="{AC859258-F098-3C1E-4CEA-660C478E2166}"/>
              </a:ext>
            </a:extLst>
          </p:cNvPr>
          <p:cNvSpPr/>
          <p:nvPr/>
        </p:nvSpPr>
        <p:spPr>
          <a:xfrm>
            <a:off x="753296" y="3901768"/>
            <a:ext cx="4790690" cy="22660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it-IT" sz="1800" b="0" i="0" u="none" strike="noStrike" baseline="0" dirty="0">
                <a:latin typeface="NimbusRomNo9L-Regu"/>
              </a:rPr>
              <a:t>	</a:t>
            </a:r>
            <a:r>
              <a:rPr lang="it-IT" sz="1800" b="1" i="0" u="none" strike="noStrike" baseline="0" dirty="0">
                <a:latin typeface="Palatino Linotype" panose="02040502050505030304" pitchFamily="18" charset="0"/>
              </a:rPr>
              <a:t>Beacon Bluetooth</a:t>
            </a:r>
            <a:endParaRPr lang="it-IT" b="1" dirty="0">
              <a:latin typeface="Palatino Linotype" panose="02040502050505030304" pitchFamily="18" charset="0"/>
            </a:endParaRPr>
          </a:p>
          <a:p>
            <a:pPr algn="l">
              <a:lnSpc>
                <a:spcPct val="150000"/>
              </a:lnSpc>
            </a:pPr>
            <a:r>
              <a:rPr lang="it-IT" dirty="0">
                <a:latin typeface="Palatino Linotype" panose="02040502050505030304" pitchFamily="18" charset="0"/>
              </a:rPr>
              <a:t>P</a:t>
            </a:r>
            <a:r>
              <a:rPr lang="it-IT" sz="1800" b="0" i="0" u="none" strike="noStrike" baseline="0" dirty="0">
                <a:latin typeface="Palatino Linotype" panose="02040502050505030304" pitchFamily="18" charset="0"/>
              </a:rPr>
              <a:t>iccoli trasmettitori che sfruttano la tecnologia del BLE, per trasmettere il loro ID e segnali RSSI ai dispositivi elettronici nelle vicinanze</a:t>
            </a:r>
            <a:endParaRPr lang="it-IT" dirty="0">
              <a:latin typeface="Palatino Linotype" panose="02040502050505030304" pitchFamily="18" charset="0"/>
            </a:endParaRPr>
          </a:p>
          <a:p>
            <a:pPr algn="ctr"/>
            <a:endParaRPr lang="it-IT" dirty="0"/>
          </a:p>
        </p:txBody>
      </p:sp>
      <p:sp>
        <p:nvSpPr>
          <p:cNvPr id="7" name="Freccia a destra 6">
            <a:extLst>
              <a:ext uri="{FF2B5EF4-FFF2-40B4-BE49-F238E27FC236}">
                <a16:creationId xmlns:a16="http://schemas.microsoft.com/office/drawing/2014/main" id="{39192D80-89E2-14BC-612E-92699D6D1FEB}"/>
              </a:ext>
            </a:extLst>
          </p:cNvPr>
          <p:cNvSpPr/>
          <p:nvPr/>
        </p:nvSpPr>
        <p:spPr>
          <a:xfrm rot="5400000">
            <a:off x="2833511" y="3327570"/>
            <a:ext cx="372533" cy="500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9165840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8039</TotalTime>
  <Words>2160</Words>
  <Application>Microsoft Office PowerPoint</Application>
  <PresentationFormat>Widescreen</PresentationFormat>
  <Paragraphs>259</Paragraphs>
  <Slides>30</Slides>
  <Notes>24</Notes>
  <HiddenSlides>0</HiddenSlides>
  <MMClips>2</MMClips>
  <ScaleCrop>false</ScaleCrop>
  <HeadingPairs>
    <vt:vector size="6" baseType="variant">
      <vt:variant>
        <vt:lpstr>Caratteri utilizzati</vt:lpstr>
      </vt:variant>
      <vt:variant>
        <vt:i4>15</vt:i4>
      </vt:variant>
      <vt:variant>
        <vt:lpstr>Tema</vt:lpstr>
      </vt:variant>
      <vt:variant>
        <vt:i4>1</vt:i4>
      </vt:variant>
      <vt:variant>
        <vt:lpstr>Titoli diapositive</vt:lpstr>
      </vt:variant>
      <vt:variant>
        <vt:i4>30</vt:i4>
      </vt:variant>
    </vt:vector>
  </HeadingPairs>
  <TitlesOfParts>
    <vt:vector size="46" baseType="lpstr">
      <vt:lpstr>Aptos</vt:lpstr>
      <vt:lpstr>Aptos (Corpo)</vt:lpstr>
      <vt:lpstr>Aptos Display</vt:lpstr>
      <vt:lpstr>Arial</vt:lpstr>
      <vt:lpstr>Calibri</vt:lpstr>
      <vt:lpstr>Calibri Light</vt:lpstr>
      <vt:lpstr>CMMI12</vt:lpstr>
      <vt:lpstr>CMMI8</vt:lpstr>
      <vt:lpstr>CMR12</vt:lpstr>
      <vt:lpstr>Libre Baskerville</vt:lpstr>
      <vt:lpstr>NimbusRomNo9L-Medi</vt:lpstr>
      <vt:lpstr>NimbusRomNo9L-Regu</vt:lpstr>
      <vt:lpstr>Palatino Linotype</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TERESA CONTE</dc:creator>
  <cp:lastModifiedBy>TERESA CONTE</cp:lastModifiedBy>
  <cp:revision>50</cp:revision>
  <dcterms:created xsi:type="dcterms:W3CDTF">2024-10-13T21:03:12Z</dcterms:created>
  <dcterms:modified xsi:type="dcterms:W3CDTF">2024-12-15T18:42:50Z</dcterms:modified>
</cp:coreProperties>
</file>